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70"/>
  </p:notesMasterIdLst>
  <p:handoutMasterIdLst>
    <p:handoutMasterId r:id="rId71"/>
  </p:handoutMasterIdLst>
  <p:sldIdLst>
    <p:sldId id="449" r:id="rId6"/>
    <p:sldId id="523" r:id="rId7"/>
    <p:sldId id="400" r:id="rId8"/>
    <p:sldId id="524" r:id="rId9"/>
    <p:sldId id="450" r:id="rId10"/>
    <p:sldId id="465" r:id="rId11"/>
    <p:sldId id="518" r:id="rId12"/>
    <p:sldId id="458" r:id="rId13"/>
    <p:sldId id="475" r:id="rId14"/>
    <p:sldId id="522" r:id="rId15"/>
    <p:sldId id="466" r:id="rId16"/>
    <p:sldId id="519" r:id="rId17"/>
    <p:sldId id="520" r:id="rId18"/>
    <p:sldId id="459" r:id="rId19"/>
    <p:sldId id="513" r:id="rId20"/>
    <p:sldId id="476" r:id="rId21"/>
    <p:sldId id="477" r:id="rId22"/>
    <p:sldId id="478" r:id="rId23"/>
    <p:sldId id="479" r:id="rId24"/>
    <p:sldId id="480" r:id="rId25"/>
    <p:sldId id="512" r:id="rId26"/>
    <p:sldId id="507" r:id="rId27"/>
    <p:sldId id="487" r:id="rId28"/>
    <p:sldId id="488" r:id="rId29"/>
    <p:sldId id="489" r:id="rId30"/>
    <p:sldId id="514" r:id="rId31"/>
    <p:sldId id="460" r:id="rId32"/>
    <p:sldId id="472" r:id="rId33"/>
    <p:sldId id="473" r:id="rId34"/>
    <p:sldId id="481" r:id="rId35"/>
    <p:sldId id="490" r:id="rId36"/>
    <p:sldId id="510" r:id="rId37"/>
    <p:sldId id="517" r:id="rId38"/>
    <p:sldId id="470" r:id="rId39"/>
    <p:sldId id="515" r:id="rId40"/>
    <p:sldId id="516" r:id="rId41"/>
    <p:sldId id="461" r:id="rId42"/>
    <p:sldId id="491" r:id="rId43"/>
    <p:sldId id="492" r:id="rId44"/>
    <p:sldId id="493" r:id="rId45"/>
    <p:sldId id="494" r:id="rId46"/>
    <p:sldId id="495" r:id="rId47"/>
    <p:sldId id="496" r:id="rId48"/>
    <p:sldId id="468" r:id="rId49"/>
    <p:sldId id="469" r:id="rId50"/>
    <p:sldId id="471" r:id="rId51"/>
    <p:sldId id="462" r:id="rId52"/>
    <p:sldId id="497" r:id="rId53"/>
    <p:sldId id="498" r:id="rId54"/>
    <p:sldId id="500" r:id="rId55"/>
    <p:sldId id="501" r:id="rId56"/>
    <p:sldId id="464" r:id="rId57"/>
    <p:sldId id="502" r:id="rId58"/>
    <p:sldId id="506" r:id="rId59"/>
    <p:sldId id="521" r:id="rId60"/>
    <p:sldId id="463" r:id="rId61"/>
    <p:sldId id="482" r:id="rId62"/>
    <p:sldId id="483" r:id="rId63"/>
    <p:sldId id="484" r:id="rId64"/>
    <p:sldId id="485" r:id="rId65"/>
    <p:sldId id="486" r:id="rId66"/>
    <p:sldId id="504" r:id="rId67"/>
    <p:sldId id="505" r:id="rId68"/>
    <p:sldId id="503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2922">
          <p15:clr>
            <a:srgbClr val="A4A3A4"/>
          </p15:clr>
        </p15:guide>
        <p15:guide id="9" pos="391">
          <p15:clr>
            <a:srgbClr val="A4A3A4"/>
          </p15:clr>
        </p15:guide>
        <p15:guide id="10" pos="3158">
          <p15:clr>
            <a:srgbClr val="A4A3A4"/>
          </p15:clr>
        </p15:guide>
        <p15:guide id="11" pos="5474">
          <p15:clr>
            <a:srgbClr val="A4A3A4"/>
          </p15:clr>
        </p15:guide>
        <p15:guide id="12" pos="3987">
          <p15:clr>
            <a:srgbClr val="A4A3A4"/>
          </p15:clr>
        </p15:guide>
        <p15:guide id="13" pos="218">
          <p15:clr>
            <a:srgbClr val="A4A3A4"/>
          </p15:clr>
        </p15:guide>
        <p15:guide id="14" pos="257">
          <p15:clr>
            <a:srgbClr val="A4A3A4"/>
          </p15:clr>
        </p15:guide>
        <p15:guide id="15" pos="5107">
          <p15:clr>
            <a:srgbClr val="A4A3A4"/>
          </p15:clr>
        </p15:guide>
        <p15:guide id="16" pos="5166">
          <p15:clr>
            <a:srgbClr val="A4A3A4"/>
          </p15:clr>
        </p15:guide>
        <p15:guide id="17" pos="485">
          <p15:clr>
            <a:srgbClr val="A4A3A4"/>
          </p15:clr>
        </p15:guide>
        <p15:guide id="18" orient="horz" pos="1167">
          <p15:clr>
            <a:srgbClr val="A4A3A4"/>
          </p15:clr>
        </p15:guide>
        <p15:guide id="19" pos="2962">
          <p15:clr>
            <a:srgbClr val="A4A3A4"/>
          </p15:clr>
        </p15:guide>
        <p15:guide id="20" pos="258">
          <p15:clr>
            <a:srgbClr val="A4A3A4"/>
          </p15:clr>
        </p15:guide>
        <p15:guide id="21" pos="544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2D9"/>
    <a:srgbClr val="464547"/>
    <a:srgbClr val="1A9CB0"/>
    <a:srgbClr val="666666"/>
    <a:srgbClr val="B22746"/>
    <a:srgbClr val="A3C644"/>
    <a:srgbClr val="E6E6E6"/>
    <a:srgbClr val="CCCCCC"/>
    <a:srgbClr val="999999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7" autoAdjust="0"/>
    <p:restoredTop sz="79419" autoAdjust="0"/>
  </p:normalViewPr>
  <p:slideViewPr>
    <p:cSldViewPr snapToGrid="0">
      <p:cViewPr varScale="1">
        <p:scale>
          <a:sx n="90" d="100"/>
          <a:sy n="90" d="100"/>
        </p:scale>
        <p:origin x="2298" y="96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  <p:guide orient="horz" pos="1167"/>
        <p:guide pos="2962"/>
        <p:guide pos="258"/>
        <p:guide pos="5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3/11/2020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88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52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All numbers are internally floating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10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ES6 Template / multiline string, can be multiline</a:t>
            </a:r>
            <a:r>
              <a:rPr lang="hu-HU" baseline="0" dirty="0"/>
              <a:t>, can insert variable with ${variable}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18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51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88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48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67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56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00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89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72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45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54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62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Variable</a:t>
            </a:r>
            <a:r>
              <a:rPr lang="hu-HU" baseline="0" dirty="0"/>
              <a:t> hoisting gets ignored when there’s a function decalartion with the same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60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464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0561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825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163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1014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4784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ES6</a:t>
            </a:r>
            <a:r>
              <a:rPr lang="hu-HU" baseline="0" dirty="0"/>
              <a:t> classes are syntatic sugar for prototypes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357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611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9023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814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8063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7237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7314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3312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1550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2027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358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ES6</a:t>
            </a:r>
            <a:r>
              <a:rPr lang="hu-HU" baseline="0" dirty="0"/>
              <a:t> classes are syntatic sugar for prototypes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241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7541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4196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5630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4793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7245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283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5602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19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55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454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003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96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Else if different</a:t>
            </a:r>
            <a:r>
              <a:rPr lang="hu-HU" baseline="0" dirty="0"/>
              <a:t> color, because it might be different from other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84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Else if different</a:t>
            </a:r>
            <a:r>
              <a:rPr lang="hu-HU" baseline="0" dirty="0"/>
              <a:t> color, because it might be different from other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86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54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926332"/>
            <a:ext cx="778669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575866" y="3477648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575866" y="1630376"/>
            <a:ext cx="41148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575866" y="5324921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14224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3086100" y="12065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117600" y="32385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3086100" y="30226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117600" y="50800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SIT AMET DIAM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3086100" y="48641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  <a:p>
            <a:pPr lvl="0"/>
            <a:r>
              <a:rPr lang="en-US" dirty="0"/>
              <a:t>Se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magna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943717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777866" y="1761513"/>
            <a:ext cx="393192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6" y="1761513"/>
            <a:ext cx="393192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4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Insert logo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250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CASE STUDY IMAGERY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88844" y="0"/>
            <a:ext cx="265515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80848" y="939062"/>
            <a:ext cx="2044896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6683021" y="1422399"/>
            <a:ext cx="2286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id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671724" y="757317"/>
            <a:ext cx="228374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683021" y="200557"/>
            <a:ext cx="1135543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Type Line 1 Here</a:t>
            </a:r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1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7"/>
          <a:ext cx="9144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435607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430768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3048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6096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47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2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71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61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56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133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28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419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14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857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3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429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Headshot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9144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 userDrawn="1"/>
        </p:nvSpPr>
        <p:spPr>
          <a:xfrm>
            <a:off x="910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3196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7768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5482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2514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4800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086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72210" y="6564320"/>
            <a:ext cx="2316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-1"/>
            <a:ext cx="9144000" cy="68580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31824" y="1760378"/>
            <a:ext cx="7724775" cy="609398"/>
          </a:xfrm>
          <a:ln>
            <a:noFill/>
          </a:ln>
        </p:spPr>
        <p:txBody>
          <a:bodyPr/>
          <a:lstStyle/>
          <a:p>
            <a:r>
              <a:rPr lang="hu-HU" sz="4100" dirty="0">
                <a:ln w="12700">
                  <a:noFill/>
                </a:ln>
              </a:rPr>
              <a:t>The JavaScript </a:t>
            </a:r>
            <a:r>
              <a:rPr lang="en-US" sz="4100" dirty="0">
                <a:ln w="12700">
                  <a:noFill/>
                </a:ln>
              </a:rPr>
              <a:t>Language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08025" y="2146409"/>
            <a:ext cx="6488113" cy="369332"/>
          </a:xfrm>
        </p:spPr>
        <p:txBody>
          <a:bodyPr/>
          <a:lstStyle/>
          <a:p>
            <a:r>
              <a:rPr lang="hu-HU" dirty="0"/>
              <a:t>An </a:t>
            </a:r>
            <a:r>
              <a:rPr lang="hu-HU" dirty="0" err="1"/>
              <a:t>Introduction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MARCH 12, 2020</a:t>
            </a:r>
            <a:endParaRPr lang="en-US" dirty="0"/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627880" y="4786489"/>
            <a:ext cx="3649662" cy="7633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b="1" dirty="0">
                <a:solidFill>
                  <a:schemeClr val="bg1"/>
                </a:solidFill>
              </a:rPr>
              <a:t>DÁVID BURAI</a:t>
            </a:r>
          </a:p>
          <a:p>
            <a:r>
              <a:rPr lang="hu-HU" sz="1600" b="1" dirty="0">
                <a:solidFill>
                  <a:schemeClr val="bg1"/>
                </a:solidFill>
              </a:rPr>
              <a:t>based on Attila Gyöngyösi’s slides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765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560350"/>
            <a:ext cx="5634037" cy="4476003"/>
          </a:xfrm>
        </p:spPr>
        <p:txBody>
          <a:bodyPr>
            <a:normAutofit/>
          </a:bodyPr>
          <a:lstStyle/>
          <a:p>
            <a:r>
              <a:rPr lang="hu-HU" sz="1800" dirty="0">
                <a:latin typeface="Consolas" panose="020B0609020204030204" pitchFamily="49" charset="0"/>
              </a:rPr>
              <a:t>Declaring variables</a:t>
            </a:r>
          </a:p>
          <a:p>
            <a:pPr lvl="1"/>
            <a:r>
              <a:rPr lang="hu-HU" sz="1800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hu-HU" sz="1800" dirty="0">
                <a:latin typeface="Consolas" panose="020B0609020204030204" pitchFamily="49" charset="0"/>
              </a:rPr>
              <a:t> keyword (old)</a:t>
            </a:r>
          </a:p>
          <a:p>
            <a:pPr lvl="1"/>
            <a:r>
              <a:rPr lang="hu-HU" sz="1800" dirty="0">
                <a:latin typeface="Consolas" panose="020B0609020204030204" pitchFamily="49" charset="0"/>
              </a:rPr>
              <a:t>Block scoped keywords</a:t>
            </a:r>
          </a:p>
          <a:p>
            <a:pPr lvl="2"/>
            <a:r>
              <a:rPr lang="hu-HU" sz="1800" dirty="0">
                <a:solidFill>
                  <a:schemeClr val="accent3"/>
                </a:solidFill>
                <a:latin typeface="Consolas" panose="020B0609020204030204" pitchFamily="49" charset="0"/>
              </a:rPr>
              <a:t>let:</a:t>
            </a:r>
          </a:p>
          <a:p>
            <a:pPr lvl="3"/>
            <a:r>
              <a:rPr lang="hu-HU" sz="1800" dirty="0">
                <a:latin typeface="Consolas" panose="020B0609020204030204" pitchFamily="49" charset="0"/>
              </a:rPr>
              <a:t>Initialization is not required</a:t>
            </a:r>
          </a:p>
          <a:p>
            <a:pPr lvl="3"/>
            <a:r>
              <a:rPr lang="hu-HU" sz="1800" dirty="0">
                <a:latin typeface="Consolas" panose="020B0609020204030204" pitchFamily="49" charset="0"/>
              </a:rPr>
              <a:t>Can be reassigned</a:t>
            </a:r>
          </a:p>
          <a:p>
            <a:pPr lvl="2"/>
            <a:r>
              <a:rPr lang="hu-HU" sz="1800" dirty="0">
                <a:solidFill>
                  <a:schemeClr val="accent3"/>
                </a:solidFill>
                <a:latin typeface="Consolas" panose="020B0609020204030204" pitchFamily="49" charset="0"/>
              </a:rPr>
              <a:t>const:</a:t>
            </a:r>
          </a:p>
          <a:p>
            <a:pPr lvl="3"/>
            <a:r>
              <a:rPr lang="hu-HU" sz="1800" dirty="0">
                <a:latin typeface="Consolas" panose="020B0609020204030204" pitchFamily="49" charset="0"/>
              </a:rPr>
              <a:t>Must be initialized</a:t>
            </a:r>
          </a:p>
          <a:p>
            <a:pPr lvl="3"/>
            <a:r>
              <a:rPr lang="hu-HU" sz="1800" dirty="0">
                <a:latin typeface="Consolas" panose="020B0609020204030204" pitchFamily="49" charset="0"/>
              </a:rPr>
              <a:t>Cannot be reassigned</a:t>
            </a:r>
          </a:p>
          <a:p>
            <a:pPr lvl="1"/>
            <a:r>
              <a:rPr lang="hu-HU" sz="1800" dirty="0">
                <a:latin typeface="Consolas" panose="020B0609020204030204" pitchFamily="49" charset="0"/>
              </a:rPr>
              <a:t>Uninitialized variable value: </a:t>
            </a:r>
            <a:r>
              <a:rPr lang="hu-HU" sz="1800" dirty="0">
                <a:solidFill>
                  <a:schemeClr val="accent3"/>
                </a:solidFill>
                <a:latin typeface="Consolas" panose="020B0609020204030204" pitchFamily="49" charset="0"/>
              </a:rPr>
              <a:t>undefined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VARIABLES &amp; CONTROL FLOW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IDENTIFIERS</a:t>
            </a:r>
          </a:p>
        </p:txBody>
      </p:sp>
      <p:pic>
        <p:nvPicPr>
          <p:cNvPr id="6" name="Picture 2" descr="https://upload.wikimedia.org/wikipedia/commons/thumb/9/99/Unofficial_JavaScript_logo_2.svg/1200px-Unofficial_JavaScript_logo_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687" y="1439862"/>
            <a:ext cx="2553305" cy="255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952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562322"/>
            <a:ext cx="4343400" cy="3409728"/>
          </a:xfrm>
        </p:spPr>
        <p:txBody>
          <a:bodyPr>
            <a:normAutofit fontScale="92500" lnSpcReduction="20000"/>
          </a:bodyPr>
          <a:lstStyle/>
          <a:p>
            <a:r>
              <a:rPr lang="hu-HU" sz="1800" dirty="0"/>
              <a:t>Control flow statements are similar to other high-level languages</a:t>
            </a:r>
          </a:p>
          <a:p>
            <a:r>
              <a:rPr lang="hu-HU" sz="1800" dirty="0"/>
              <a:t>Branching</a:t>
            </a:r>
          </a:p>
          <a:p>
            <a:pPr lvl="1"/>
            <a:r>
              <a:rPr lang="hu-HU" sz="1800" dirty="0">
                <a:solidFill>
                  <a:srgbClr val="00B0F0"/>
                </a:solidFill>
                <a:latin typeface="Consolas" panose="020B0609020204030204" pitchFamily="49" charset="0"/>
              </a:rPr>
              <a:t>if / </a:t>
            </a:r>
            <a:r>
              <a:rPr lang="hu-HU" sz="1800" dirty="0">
                <a:solidFill>
                  <a:srgbClr val="1A9CB0"/>
                </a:solidFill>
                <a:latin typeface="Consolas" panose="020B0609020204030204" pitchFamily="49" charset="0"/>
              </a:rPr>
              <a:t>else if </a:t>
            </a:r>
            <a:r>
              <a:rPr lang="hu-HU" sz="1800" dirty="0">
                <a:solidFill>
                  <a:srgbClr val="00B0F0"/>
                </a:solidFill>
                <a:latin typeface="Consolas" panose="020B0609020204030204" pitchFamily="49" charset="0"/>
              </a:rPr>
              <a:t>/ else</a:t>
            </a:r>
          </a:p>
          <a:p>
            <a:pPr lvl="1"/>
            <a:r>
              <a:rPr lang="hu-HU" sz="1800" dirty="0">
                <a:solidFill>
                  <a:srgbClr val="00B0F0"/>
                </a:solidFill>
                <a:latin typeface="Consolas" panose="020B0609020204030204" pitchFamily="49" charset="0"/>
              </a:rPr>
              <a:t>switch / case</a:t>
            </a:r>
          </a:p>
          <a:p>
            <a:r>
              <a:rPr lang="hu-HU" sz="1800" dirty="0"/>
              <a:t>Loops</a:t>
            </a:r>
          </a:p>
          <a:p>
            <a:pPr lvl="1"/>
            <a:r>
              <a:rPr lang="hu-HU" sz="1800" dirty="0">
                <a:solidFill>
                  <a:srgbClr val="00B0F0"/>
                </a:solidFill>
                <a:latin typeface="Consolas" panose="020B0609020204030204" pitchFamily="49" charset="0"/>
              </a:rPr>
              <a:t>for</a:t>
            </a:r>
          </a:p>
          <a:p>
            <a:pPr lvl="1"/>
            <a:r>
              <a:rPr lang="hu-HU" sz="1800" dirty="0">
                <a:solidFill>
                  <a:srgbClr val="00B0F0"/>
                </a:solidFill>
                <a:latin typeface="Consolas" panose="020B0609020204030204" pitchFamily="49" charset="0"/>
              </a:rPr>
              <a:t>while</a:t>
            </a:r>
          </a:p>
          <a:p>
            <a:pPr lvl="1"/>
            <a:r>
              <a:rPr lang="hu-HU" sz="1800" dirty="0">
                <a:solidFill>
                  <a:srgbClr val="00B0F0"/>
                </a:solidFill>
                <a:latin typeface="Consolas" panose="020B0609020204030204" pitchFamily="49" charset="0"/>
              </a:rPr>
              <a:t>do .. </a:t>
            </a:r>
            <a:r>
              <a:rPr lang="hu-HU" sz="1800" dirty="0" err="1">
                <a:solidFill>
                  <a:srgbClr val="00B0F0"/>
                </a:solidFill>
                <a:latin typeface="Consolas" panose="020B0609020204030204" pitchFamily="49" charset="0"/>
              </a:rPr>
              <a:t>while</a:t>
            </a:r>
            <a:endParaRPr lang="hu-HU" sz="1800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lvl="1"/>
            <a:r>
              <a:rPr lang="hu-HU" sz="1800" dirty="0" err="1">
                <a:solidFill>
                  <a:srgbClr val="00B0F0"/>
                </a:solidFill>
                <a:latin typeface="Consolas" panose="020B0609020204030204" pitchFamily="49" charset="0"/>
              </a:rPr>
              <a:t>for</a:t>
            </a:r>
            <a:r>
              <a:rPr lang="hu-HU" sz="1800" dirty="0">
                <a:solidFill>
                  <a:srgbClr val="00B0F0"/>
                </a:solidFill>
                <a:latin typeface="Consolas" panose="020B0609020204030204" pitchFamily="49" charset="0"/>
              </a:rPr>
              <a:t> .. </a:t>
            </a:r>
            <a:r>
              <a:rPr lang="hu-HU" sz="1800" dirty="0" err="1">
                <a:solidFill>
                  <a:srgbClr val="00B0F0"/>
                </a:solidFill>
                <a:latin typeface="Consolas" panose="020B0609020204030204" pitchFamily="49" charset="0"/>
              </a:rPr>
              <a:t>in</a:t>
            </a:r>
            <a:r>
              <a:rPr lang="hu-HU" sz="1800" dirty="0">
                <a:solidFill>
                  <a:srgbClr val="00B0F0"/>
                </a:solidFill>
                <a:latin typeface="Consolas" panose="020B0609020204030204" pitchFamily="49" charset="0"/>
              </a:rPr>
              <a:t> (ES6)</a:t>
            </a:r>
          </a:p>
          <a:p>
            <a:pPr lvl="1"/>
            <a:r>
              <a:rPr lang="hu-HU" sz="1800" dirty="0" err="1">
                <a:solidFill>
                  <a:srgbClr val="00B0F0"/>
                </a:solidFill>
                <a:latin typeface="Consolas" panose="020B0609020204030204" pitchFamily="49" charset="0"/>
              </a:rPr>
              <a:t>for</a:t>
            </a:r>
            <a:r>
              <a:rPr lang="hu-HU" sz="1800" dirty="0">
                <a:solidFill>
                  <a:srgbClr val="00B0F0"/>
                </a:solidFill>
                <a:latin typeface="Consolas" panose="020B0609020204030204" pitchFamily="49" charset="0"/>
              </a:rPr>
              <a:t> .. of (ES6)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IDENTIFIERS &amp; CONTROL FLOW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CONTROL FLOW</a:t>
            </a:r>
          </a:p>
        </p:txBody>
      </p:sp>
      <p:pic>
        <p:nvPicPr>
          <p:cNvPr id="6" name="Picture 2" descr="https://upload.wikimedia.org/wikipedia/commons/thumb/9/99/Unofficial_JavaScript_logo_2.svg/1200px-Unofficial_JavaScript_logo_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687" y="1439862"/>
            <a:ext cx="2553305" cy="255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698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1" r="5748" b="1"/>
          <a:stretch/>
        </p:blipFill>
        <p:spPr>
          <a:xfrm>
            <a:off x="0" y="0"/>
            <a:ext cx="9144000" cy="6858000"/>
          </a:xfrm>
        </p:spPr>
      </p:pic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866629" y="3276170"/>
            <a:ext cx="2934073" cy="284693"/>
          </a:xfrm>
        </p:spPr>
        <p:txBody>
          <a:bodyPr/>
          <a:lstStyle/>
          <a:p>
            <a:r>
              <a:rPr lang="hu-HU"/>
              <a:t>JavaScript – An Introduction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5217134" cy="647100"/>
          </a:xfrm>
        </p:spPr>
        <p:txBody>
          <a:bodyPr/>
          <a:lstStyle/>
          <a:p>
            <a:r>
              <a:rPr lang="hu-HU" dirty="0"/>
              <a:t>ERROR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876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562322"/>
            <a:ext cx="4343400" cy="4586230"/>
          </a:xfrm>
        </p:spPr>
        <p:txBody>
          <a:bodyPr>
            <a:normAutofit/>
          </a:bodyPr>
          <a:lstStyle/>
          <a:p>
            <a:r>
              <a:rPr lang="hu-HU" sz="1800" dirty="0"/>
              <a:t>Best </a:t>
            </a:r>
            <a:r>
              <a:rPr lang="hu-HU" sz="1800" dirty="0" err="1"/>
              <a:t>way</a:t>
            </a:r>
            <a:r>
              <a:rPr lang="hu-HU" sz="1800" dirty="0"/>
              <a:t> </a:t>
            </a:r>
            <a:r>
              <a:rPr lang="hu-HU" sz="1800" dirty="0" err="1"/>
              <a:t>to</a:t>
            </a:r>
            <a:r>
              <a:rPr lang="hu-HU" sz="1800" dirty="0"/>
              <a:t> </a:t>
            </a:r>
            <a:r>
              <a:rPr lang="hu-HU" sz="1800" dirty="0" err="1"/>
              <a:t>handle</a:t>
            </a:r>
            <a:r>
              <a:rPr lang="hu-HU" sz="1800" dirty="0"/>
              <a:t> </a:t>
            </a:r>
            <a:r>
              <a:rPr lang="hu-HU" sz="1800" dirty="0" err="1"/>
              <a:t>errors</a:t>
            </a:r>
            <a:r>
              <a:rPr lang="hu-HU" sz="1800" dirty="0"/>
              <a:t> is </a:t>
            </a:r>
            <a:r>
              <a:rPr lang="hu-HU" sz="1800" dirty="0" err="1"/>
              <a:t>to</a:t>
            </a:r>
            <a:r>
              <a:rPr lang="hu-HU" sz="1800" dirty="0"/>
              <a:t> </a:t>
            </a:r>
            <a:r>
              <a:rPr lang="hu-HU" sz="1800" dirty="0" err="1"/>
              <a:t>write</a:t>
            </a:r>
            <a:r>
              <a:rPr lang="hu-HU" sz="1800" dirty="0"/>
              <a:t> </a:t>
            </a:r>
            <a:r>
              <a:rPr lang="hu-HU" sz="1800" dirty="0" err="1"/>
              <a:t>good</a:t>
            </a:r>
            <a:r>
              <a:rPr lang="hu-HU" sz="1800" dirty="0"/>
              <a:t> </a:t>
            </a:r>
            <a:r>
              <a:rPr lang="hu-HU" sz="1800" dirty="0" err="1"/>
              <a:t>code</a:t>
            </a:r>
            <a:endParaRPr lang="hu-HU" sz="1800" dirty="0"/>
          </a:p>
          <a:p>
            <a:r>
              <a:rPr lang="hu-HU" sz="1800" dirty="0" err="1"/>
              <a:t>try-catch</a:t>
            </a:r>
            <a:r>
              <a:rPr lang="hu-HU" sz="1800" dirty="0"/>
              <a:t> </a:t>
            </a:r>
            <a:r>
              <a:rPr lang="hu-HU" sz="1800" dirty="0" err="1"/>
              <a:t>statement</a:t>
            </a:r>
            <a:endParaRPr lang="hu-HU" sz="1800" dirty="0"/>
          </a:p>
          <a:p>
            <a:pPr marL="457200" lvl="1" indent="0">
              <a:buNone/>
            </a:pPr>
            <a:r>
              <a:rPr lang="hu-HU" sz="1400" i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try</a:t>
            </a:r>
            <a:r>
              <a:rPr lang="hu-HU" sz="1400" i="1" dirty="0"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hu-HU" sz="1400" i="1" dirty="0">
                <a:latin typeface="Consolas" panose="020B0609020204030204" pitchFamily="49" charset="0"/>
              </a:rPr>
              <a:t>  </a:t>
            </a:r>
            <a:r>
              <a:rPr lang="hu-HU" sz="1400" i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doSomething</a:t>
            </a:r>
            <a:r>
              <a:rPr lang="hu-HU" sz="1400" i="1" dirty="0">
                <a:solidFill>
                  <a:schemeClr val="accent6"/>
                </a:solidFill>
                <a:latin typeface="Consolas" panose="020B0609020204030204" pitchFamily="49" charset="0"/>
              </a:rPr>
              <a:t>()</a:t>
            </a:r>
            <a:r>
              <a:rPr lang="hu-HU" sz="1400" i="1" dirty="0"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hu-HU" sz="1400" i="1" dirty="0">
                <a:latin typeface="Consolas" panose="020B0609020204030204" pitchFamily="49" charset="0"/>
              </a:rPr>
              <a:t>} </a:t>
            </a:r>
            <a:r>
              <a:rPr lang="hu-HU" sz="1400" i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catch</a:t>
            </a:r>
            <a:r>
              <a:rPr lang="hu-HU" sz="1400" i="1" dirty="0">
                <a:latin typeface="Consolas" panose="020B0609020204030204" pitchFamily="49" charset="0"/>
              </a:rPr>
              <a:t> (</a:t>
            </a:r>
            <a:r>
              <a:rPr lang="hu-HU" sz="1400" i="1" dirty="0" err="1">
                <a:latin typeface="Consolas" panose="020B0609020204030204" pitchFamily="49" charset="0"/>
              </a:rPr>
              <a:t>err</a:t>
            </a:r>
            <a:r>
              <a:rPr lang="hu-HU" sz="1400" i="1" dirty="0">
                <a:latin typeface="Consolas" panose="020B0609020204030204" pitchFamily="49" charset="0"/>
              </a:rPr>
              <a:t>) {</a:t>
            </a:r>
          </a:p>
          <a:p>
            <a:pPr marL="457200" lvl="1" indent="0">
              <a:buNone/>
            </a:pPr>
            <a:r>
              <a:rPr lang="hu-HU" sz="1400" i="1" dirty="0">
                <a:latin typeface="Consolas" panose="020B0609020204030204" pitchFamily="49" charset="0"/>
              </a:rPr>
              <a:t>  </a:t>
            </a:r>
            <a:r>
              <a:rPr lang="hu-HU" sz="1400" i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throw</a:t>
            </a:r>
            <a:r>
              <a:rPr lang="hu-HU" sz="1400" i="1" dirty="0">
                <a:latin typeface="Consolas" panose="020B0609020204030204" pitchFamily="49" charset="0"/>
              </a:rPr>
              <a:t> </a:t>
            </a:r>
            <a:r>
              <a:rPr lang="hu-HU" sz="1400" i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new</a:t>
            </a:r>
            <a:r>
              <a:rPr lang="hu-HU" sz="1400" i="1" dirty="0">
                <a:latin typeface="Consolas" panose="020B0609020204030204" pitchFamily="49" charset="0"/>
              </a:rPr>
              <a:t> </a:t>
            </a:r>
            <a:r>
              <a:rPr lang="hu-HU" sz="1400" i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Error</a:t>
            </a:r>
            <a:r>
              <a:rPr lang="hu-HU" sz="1400" i="1" dirty="0">
                <a:latin typeface="Consolas" panose="020B0609020204030204" pitchFamily="49" charset="0"/>
              </a:rPr>
              <a:t>(’</a:t>
            </a:r>
            <a:r>
              <a:rPr lang="hu-HU" sz="1400" i="1" dirty="0" err="1">
                <a:latin typeface="Consolas" panose="020B0609020204030204" pitchFamily="49" charset="0"/>
              </a:rPr>
              <a:t>Oops</a:t>
            </a:r>
            <a:r>
              <a:rPr lang="hu-HU" sz="1400" i="1" dirty="0">
                <a:latin typeface="Consolas" panose="020B0609020204030204" pitchFamily="49" charset="0"/>
              </a:rPr>
              <a:t>');</a:t>
            </a:r>
          </a:p>
          <a:p>
            <a:pPr marL="457200" lvl="1" indent="0">
              <a:buNone/>
            </a:pPr>
            <a:r>
              <a:rPr lang="hu-HU" sz="1400" i="1" dirty="0">
                <a:latin typeface="Consolas" panose="020B0609020204030204" pitchFamily="49" charset="0"/>
              </a:rPr>
              <a:t>} </a:t>
            </a:r>
            <a:r>
              <a:rPr lang="hu-HU" sz="1400" i="1" dirty="0" err="1">
                <a:latin typeface="Consolas" panose="020B0609020204030204" pitchFamily="49" charset="0"/>
              </a:rPr>
              <a:t>finally</a:t>
            </a:r>
            <a:r>
              <a:rPr lang="hu-HU" sz="1400" i="1" dirty="0"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hu-HU" sz="1400" i="1" dirty="0">
                <a:latin typeface="Consolas" panose="020B0609020204030204" pitchFamily="49" charset="0"/>
              </a:rPr>
              <a:t>  </a:t>
            </a:r>
            <a:r>
              <a:rPr lang="hu-HU" sz="1400" i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iDontCareWhatHappenedIWillRun</a:t>
            </a:r>
            <a:r>
              <a:rPr lang="hu-HU" sz="1400" i="1" dirty="0">
                <a:solidFill>
                  <a:schemeClr val="accent3"/>
                </a:solidFill>
                <a:latin typeface="Consolas" panose="020B0609020204030204" pitchFamily="49" charset="0"/>
              </a:rPr>
              <a:t>()</a:t>
            </a:r>
            <a:r>
              <a:rPr lang="hu-HU" sz="1400" i="1" dirty="0">
                <a:latin typeface="Consolas" panose="020B0609020204030204" pitchFamily="49" charset="0"/>
              </a:rPr>
              <a:t>;</a:t>
            </a:r>
            <a:endParaRPr lang="hu-HU" sz="1400" i="1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hu-HU" sz="1400" i="1" dirty="0"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endParaRPr lang="hu-HU" sz="1400" i="1" dirty="0">
              <a:latin typeface="Consolas" panose="020B0609020204030204" pitchFamily="49" charset="0"/>
            </a:endParaRPr>
          </a:p>
          <a:p>
            <a:r>
              <a:rPr lang="hu-HU" sz="1800" dirty="0" err="1"/>
              <a:t>It</a:t>
            </a:r>
            <a:r>
              <a:rPr lang="hu-HU" sz="1800" dirty="0"/>
              <a:t> </a:t>
            </a:r>
            <a:r>
              <a:rPr lang="hu-HU" sz="1800" dirty="0" err="1"/>
              <a:t>ensures</a:t>
            </a:r>
            <a:r>
              <a:rPr lang="hu-HU" sz="1800" dirty="0"/>
              <a:t> </a:t>
            </a:r>
            <a:r>
              <a:rPr lang="hu-HU" sz="1800" dirty="0" err="1"/>
              <a:t>that</a:t>
            </a:r>
            <a:r>
              <a:rPr lang="hu-HU" sz="1800" dirty="0"/>
              <a:t> rest of </a:t>
            </a:r>
            <a:r>
              <a:rPr lang="hu-HU" sz="1800" dirty="0" err="1"/>
              <a:t>the</a:t>
            </a:r>
            <a:r>
              <a:rPr lang="hu-HU" sz="1800" dirty="0"/>
              <a:t> </a:t>
            </a:r>
            <a:r>
              <a:rPr lang="hu-HU" sz="1800" dirty="0" err="1"/>
              <a:t>code</a:t>
            </a:r>
            <a:r>
              <a:rPr lang="hu-HU" sz="1800" dirty="0"/>
              <a:t> </a:t>
            </a:r>
            <a:r>
              <a:rPr lang="hu-HU" sz="1800" dirty="0" err="1"/>
              <a:t>continues</a:t>
            </a:r>
            <a:r>
              <a:rPr lang="hu-HU" sz="1800" dirty="0"/>
              <a:t> </a:t>
            </a:r>
            <a:r>
              <a:rPr lang="hu-HU" sz="1800" dirty="0" err="1"/>
              <a:t>to</a:t>
            </a:r>
            <a:r>
              <a:rPr lang="hu-HU" sz="1800" dirty="0"/>
              <a:t> </a:t>
            </a:r>
            <a:r>
              <a:rPr lang="hu-HU" sz="1800" dirty="0" err="1"/>
              <a:t>execute</a:t>
            </a:r>
            <a:r>
              <a:rPr lang="hu-HU" sz="1800" dirty="0"/>
              <a:t>.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ERROR HANDLING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CONTROL FLOW</a:t>
            </a:r>
          </a:p>
        </p:txBody>
      </p:sp>
      <p:pic>
        <p:nvPicPr>
          <p:cNvPr id="6" name="Picture 2" descr="https://upload.wikimedia.org/wikipedia/commons/thumb/9/99/Unofficial_JavaScript_logo_2.svg/1200px-Unofficial_JavaScript_logo_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687" y="1439862"/>
            <a:ext cx="2553305" cy="255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924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1" r="5748" b="1"/>
          <a:stretch/>
        </p:blipFill>
        <p:spPr>
          <a:xfrm>
            <a:off x="0" y="0"/>
            <a:ext cx="9144000" cy="6858000"/>
          </a:xfrm>
        </p:spPr>
      </p:pic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866629" y="3276170"/>
            <a:ext cx="2934073" cy="284693"/>
          </a:xfrm>
        </p:spPr>
        <p:txBody>
          <a:bodyPr/>
          <a:lstStyle/>
          <a:p>
            <a:r>
              <a:rPr lang="hu-HU"/>
              <a:t>JavaScript – An Introduction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7039043" cy="647100"/>
          </a:xfrm>
        </p:spPr>
        <p:txBody>
          <a:bodyPr/>
          <a:lstStyle/>
          <a:p>
            <a:r>
              <a:rPr lang="hu-HU" dirty="0"/>
              <a:t>DATA TYPES &amp; LITERALS</a:t>
            </a:r>
          </a:p>
        </p:txBody>
      </p:sp>
    </p:spTree>
    <p:extLst>
      <p:ext uri="{BB962C8B-B14F-4D97-AF65-F5344CB8AC3E}">
        <p14:creationId xmlns:p14="http://schemas.microsoft.com/office/powerpoint/2010/main" val="423166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545997"/>
            <a:ext cx="4343400" cy="4572000"/>
          </a:xfrm>
        </p:spPr>
        <p:txBody>
          <a:bodyPr>
            <a:normAutofit fontScale="92500" lnSpcReduction="10000"/>
          </a:bodyPr>
          <a:lstStyle/>
          <a:p>
            <a:r>
              <a:rPr lang="hu-HU" sz="1800" dirty="0">
                <a:solidFill>
                  <a:srgbClr val="2FC2D9"/>
                </a:solidFill>
                <a:latin typeface="Consolas" panose="020B0609020204030204" pitchFamily="49" charset="0"/>
              </a:rPr>
              <a:t>null</a:t>
            </a:r>
            <a:br>
              <a:rPr lang="hu-HU" sz="1800" dirty="0">
                <a:solidFill>
                  <a:srgbClr val="464547"/>
                </a:solidFill>
                <a:latin typeface="+mj-lt"/>
              </a:rPr>
            </a:br>
            <a:r>
              <a:rPr lang="hu-HU" dirty="0">
                <a:solidFill>
                  <a:srgbClr val="464547"/>
                </a:solidFill>
                <a:latin typeface="+mj-lt"/>
              </a:rPr>
              <a:t>Has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only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one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value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: </a:t>
            </a:r>
            <a:r>
              <a:rPr lang="hu-HU" b="1" dirty="0">
                <a:solidFill>
                  <a:srgbClr val="2FC2D9"/>
                </a:solidFill>
                <a:latin typeface="Consolas" panose="020B0609020204030204" pitchFamily="49" charset="0"/>
              </a:rPr>
              <a:t>null</a:t>
            </a:r>
            <a:endParaRPr lang="hu-HU" sz="1800" b="1" dirty="0">
              <a:solidFill>
                <a:srgbClr val="2FC2D9"/>
              </a:solidFill>
              <a:latin typeface="Consolas" panose="020B0609020204030204" pitchFamily="49" charset="0"/>
            </a:endParaRPr>
          </a:p>
          <a:p>
            <a:r>
              <a:rPr lang="hu-HU" sz="1800" dirty="0" err="1">
                <a:solidFill>
                  <a:srgbClr val="2FC2D9"/>
                </a:solidFill>
                <a:latin typeface="Consolas" panose="020B0609020204030204" pitchFamily="49" charset="0"/>
              </a:rPr>
              <a:t>undefined</a:t>
            </a:r>
            <a:br>
              <a:rPr lang="hu-HU" sz="1800" dirty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464547"/>
                </a:solidFill>
                <a:latin typeface="+mj-lt"/>
              </a:rPr>
              <a:t>New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variables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that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haven’t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been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assigned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a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value</a:t>
            </a:r>
            <a:endParaRPr lang="hu-HU" sz="1800" dirty="0">
              <a:solidFill>
                <a:srgbClr val="464547"/>
              </a:solidFill>
              <a:latin typeface="+mj-lt"/>
            </a:endParaRPr>
          </a:p>
          <a:p>
            <a:r>
              <a:rPr lang="hu-HU" sz="1800" dirty="0" err="1">
                <a:solidFill>
                  <a:srgbClr val="2FC2D9"/>
                </a:solidFill>
                <a:latin typeface="Consolas" panose="020B0609020204030204" pitchFamily="49" charset="0"/>
              </a:rPr>
              <a:t>Boolean</a:t>
            </a:r>
            <a:br>
              <a:rPr lang="hu-HU" sz="1800" dirty="0"/>
            </a:br>
            <a:r>
              <a:rPr lang="hu-HU" dirty="0" err="1"/>
              <a:t>Logical</a:t>
            </a:r>
            <a:r>
              <a:rPr lang="hu-HU" dirty="0"/>
              <a:t> </a:t>
            </a:r>
            <a:r>
              <a:rPr lang="hu-HU" dirty="0" err="1"/>
              <a:t>value</a:t>
            </a:r>
            <a:r>
              <a:rPr lang="hu-HU" dirty="0"/>
              <a:t>; </a:t>
            </a:r>
            <a:r>
              <a:rPr lang="hu-HU" b="1" dirty="0" err="1">
                <a:solidFill>
                  <a:srgbClr val="2FC2D9"/>
                </a:solidFill>
                <a:latin typeface="Consolas" panose="020B0609020204030204" pitchFamily="49" charset="0"/>
              </a:rPr>
              <a:t>true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b="1" dirty="0" err="1">
                <a:solidFill>
                  <a:srgbClr val="2FC2D9"/>
                </a:solidFill>
                <a:latin typeface="Consolas" panose="020B0609020204030204" pitchFamily="49" charset="0"/>
              </a:rPr>
              <a:t>false</a:t>
            </a:r>
            <a:endParaRPr lang="hu-HU" sz="1800" b="1" dirty="0">
              <a:solidFill>
                <a:srgbClr val="2FC2D9"/>
              </a:solidFill>
              <a:latin typeface="Consolas" panose="020B0609020204030204" pitchFamily="49" charset="0"/>
            </a:endParaRPr>
          </a:p>
          <a:p>
            <a:r>
              <a:rPr lang="hu-HU" sz="1800" dirty="0" err="1">
                <a:solidFill>
                  <a:srgbClr val="2FC2D9"/>
                </a:solidFill>
                <a:latin typeface="Consolas" panose="020B0609020204030204" pitchFamily="49" charset="0"/>
              </a:rPr>
              <a:t>Number</a:t>
            </a:r>
            <a:br>
              <a:rPr lang="hu-HU" sz="1800" dirty="0"/>
            </a:br>
            <a:r>
              <a:rPr lang="hu-HU" dirty="0"/>
              <a:t>12, 42.01</a:t>
            </a:r>
          </a:p>
          <a:p>
            <a:r>
              <a:rPr lang="hu-HU" sz="1800" dirty="0" err="1">
                <a:solidFill>
                  <a:srgbClr val="2FC2D9"/>
                </a:solidFill>
                <a:latin typeface="Consolas" panose="020B0609020204030204" pitchFamily="49" charset="0"/>
              </a:rPr>
              <a:t>String</a:t>
            </a:r>
            <a:br>
              <a:rPr lang="hu-HU" sz="1800" dirty="0"/>
            </a:br>
            <a:r>
              <a:rPr lang="hu-HU" dirty="0">
                <a:latin typeface="+mn-lt"/>
              </a:rPr>
              <a:t>”JavaScript is love, JavaScript is life”</a:t>
            </a:r>
          </a:p>
          <a:p>
            <a:pPr>
              <a:spcAft>
                <a:spcPts val="0"/>
              </a:spcAft>
            </a:pPr>
            <a:r>
              <a:rPr lang="hu-HU" sz="1800" dirty="0" err="1">
                <a:solidFill>
                  <a:srgbClr val="2FC2D9"/>
                </a:solidFill>
                <a:latin typeface="Consolas" panose="020B0609020204030204" pitchFamily="49" charset="0"/>
              </a:rPr>
              <a:t>Symbol</a:t>
            </a:r>
            <a:r>
              <a:rPr lang="hu-HU" sz="1800" dirty="0">
                <a:solidFill>
                  <a:srgbClr val="2FC2D9"/>
                </a:solidFill>
                <a:latin typeface="Consolas" panose="020B0609020204030204" pitchFamily="49" charset="0"/>
              </a:rPr>
              <a:t> (ES6)</a:t>
            </a:r>
          </a:p>
          <a:p>
            <a:pPr marL="0" indent="0">
              <a:buNone/>
            </a:pPr>
            <a:r>
              <a:rPr lang="hu-HU" dirty="0">
                <a:solidFill>
                  <a:srgbClr val="464547"/>
                </a:solidFill>
                <a:latin typeface="+mj-lt"/>
              </a:rPr>
              <a:t>  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Unique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 and 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immutable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primitive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value</a:t>
            </a:r>
            <a:endParaRPr lang="hu-HU" dirty="0">
              <a:solidFill>
                <a:srgbClr val="464547"/>
              </a:solidFill>
              <a:latin typeface="+mj-lt"/>
            </a:endParaRPr>
          </a:p>
          <a:p>
            <a:pPr marL="457200" lvl="1" indent="0">
              <a:buNone/>
            </a:pPr>
            <a:endParaRPr lang="hu-HU" sz="1800" dirty="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DATA TYPES &amp; LITERALS</a:t>
            </a:r>
          </a:p>
        </p:txBody>
      </p:sp>
      <p:pic>
        <p:nvPicPr>
          <p:cNvPr id="6" name="Picture 2" descr="http://slidenerd.com/wp-content/uploads/2014/09/Snap-2014-09-27-at-10.28.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92" y="1879014"/>
            <a:ext cx="3675676" cy="36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18147" y="1240393"/>
            <a:ext cx="2643459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PRIMITIVE TYPES</a:t>
            </a:r>
          </a:p>
        </p:txBody>
      </p:sp>
    </p:spTree>
    <p:extLst>
      <p:ext uri="{BB962C8B-B14F-4D97-AF65-F5344CB8AC3E}">
        <p14:creationId xmlns:p14="http://schemas.microsoft.com/office/powerpoint/2010/main" val="3331377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545997"/>
            <a:ext cx="4487862" cy="4572000"/>
          </a:xfrm>
        </p:spPr>
        <p:txBody>
          <a:bodyPr>
            <a:normAutofit/>
          </a:bodyPr>
          <a:lstStyle/>
          <a:p>
            <a:r>
              <a:rPr lang="hu-HU" sz="1700" dirty="0" err="1">
                <a:solidFill>
                  <a:srgbClr val="2FC2D9"/>
                </a:solidFill>
                <a:latin typeface="Consolas" panose="020B0609020204030204" pitchFamily="49" charset="0"/>
              </a:rPr>
              <a:t>Object</a:t>
            </a:r>
            <a:br>
              <a:rPr lang="hu-HU" sz="1800" dirty="0">
                <a:solidFill>
                  <a:srgbClr val="464547"/>
                </a:solidFill>
                <a:latin typeface="+mj-lt"/>
              </a:rPr>
            </a:br>
            <a:r>
              <a:rPr lang="hu-HU" sz="1500" dirty="0">
                <a:solidFill>
                  <a:srgbClr val="464547"/>
                </a:solidFill>
                <a:latin typeface="+mj-lt"/>
              </a:rPr>
              <a:t>A </a:t>
            </a:r>
            <a:r>
              <a:rPr lang="hu-HU" sz="1500" dirty="0" err="1">
                <a:solidFill>
                  <a:srgbClr val="464547"/>
                </a:solidFill>
                <a:latin typeface="+mj-lt"/>
              </a:rPr>
              <a:t>collection</a:t>
            </a:r>
            <a:r>
              <a:rPr lang="hu-HU" sz="1500" dirty="0">
                <a:solidFill>
                  <a:srgbClr val="464547"/>
                </a:solidFill>
                <a:latin typeface="+mj-lt"/>
              </a:rPr>
              <a:t> of </a:t>
            </a:r>
            <a:r>
              <a:rPr lang="hu-HU" sz="1500" dirty="0" err="1">
                <a:solidFill>
                  <a:srgbClr val="464547"/>
                </a:solidFill>
                <a:latin typeface="+mj-lt"/>
              </a:rPr>
              <a:t>properties</a:t>
            </a:r>
            <a:r>
              <a:rPr lang="hu-HU" sz="1500" dirty="0">
                <a:solidFill>
                  <a:srgbClr val="464547"/>
                </a:solidFill>
                <a:latin typeface="+mj-lt"/>
              </a:rPr>
              <a:t> (</a:t>
            </a:r>
            <a:r>
              <a:rPr lang="hu-HU" sz="1500" dirty="0" err="1">
                <a:solidFill>
                  <a:srgbClr val="464547"/>
                </a:solidFill>
                <a:latin typeface="+mj-lt"/>
              </a:rPr>
              <a:t>key-value</a:t>
            </a:r>
            <a:r>
              <a:rPr lang="hu-HU" sz="1500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sz="1500" dirty="0" err="1">
                <a:solidFill>
                  <a:srgbClr val="464547"/>
                </a:solidFill>
                <a:latin typeface="+mj-lt"/>
              </a:rPr>
              <a:t>pairs</a:t>
            </a:r>
            <a:r>
              <a:rPr lang="hu-HU" sz="1500" dirty="0">
                <a:solidFill>
                  <a:srgbClr val="464547"/>
                </a:solidFill>
                <a:latin typeface="+mj-lt"/>
              </a:rPr>
              <a:t>)</a:t>
            </a:r>
          </a:p>
          <a:p>
            <a:r>
              <a:rPr lang="hu-HU" sz="1500" b="1" dirty="0" err="1">
                <a:solidFill>
                  <a:srgbClr val="464547"/>
                </a:solidFill>
                <a:latin typeface="+mj-lt"/>
              </a:rPr>
              <a:t>Note</a:t>
            </a:r>
            <a:r>
              <a:rPr lang="hu-HU" sz="1500" b="1" dirty="0">
                <a:solidFill>
                  <a:srgbClr val="464547"/>
                </a:solidFill>
                <a:latin typeface="+mj-lt"/>
              </a:rPr>
              <a:t>: </a:t>
            </a:r>
            <a:r>
              <a:rPr lang="hu-HU" sz="1500" dirty="0" err="1">
                <a:solidFill>
                  <a:srgbClr val="464547"/>
                </a:solidFill>
                <a:latin typeface="+mj-lt"/>
              </a:rPr>
              <a:t>In</a:t>
            </a:r>
            <a:r>
              <a:rPr lang="hu-HU" sz="1500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sz="1500" dirty="0" err="1">
                <a:solidFill>
                  <a:srgbClr val="464547"/>
                </a:solidFill>
                <a:latin typeface="+mj-lt"/>
              </a:rPr>
              <a:t>fact</a:t>
            </a:r>
            <a:r>
              <a:rPr lang="hu-HU" sz="1500" dirty="0">
                <a:solidFill>
                  <a:srgbClr val="464547"/>
                </a:solidFill>
                <a:latin typeface="+mj-lt"/>
              </a:rPr>
              <a:t>, almost </a:t>
            </a:r>
            <a:r>
              <a:rPr lang="hu-HU" sz="1500" dirty="0" err="1">
                <a:solidFill>
                  <a:srgbClr val="464547"/>
                </a:solidFill>
                <a:latin typeface="+mj-lt"/>
              </a:rPr>
              <a:t>everything</a:t>
            </a:r>
            <a:r>
              <a:rPr lang="hu-HU" sz="1500" dirty="0">
                <a:solidFill>
                  <a:srgbClr val="464547"/>
                </a:solidFill>
                <a:latin typeface="+mj-lt"/>
              </a:rPr>
              <a:t> is an </a:t>
            </a:r>
            <a:r>
              <a:rPr lang="hu-HU" sz="1500" dirty="0" err="1">
                <a:solidFill>
                  <a:srgbClr val="464547"/>
                </a:solidFill>
                <a:latin typeface="+mj-lt"/>
              </a:rPr>
              <a:t>object</a:t>
            </a:r>
            <a:br>
              <a:rPr lang="hu-HU" dirty="0">
                <a:solidFill>
                  <a:srgbClr val="464547"/>
                </a:solidFill>
                <a:latin typeface="+mj-lt"/>
              </a:rPr>
            </a:br>
            <a:br>
              <a:rPr lang="hu-HU" sz="1800" dirty="0">
                <a:solidFill>
                  <a:srgbClr val="464547"/>
                </a:solidFill>
                <a:latin typeface="+mj-lt"/>
              </a:rPr>
            </a:b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{</a:t>
            </a:r>
            <a:b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	</a:t>
            </a:r>
            <a:r>
              <a:rPr lang="hu-HU" dirty="0" err="1">
                <a:solidFill>
                  <a:srgbClr val="1A9CB0"/>
                </a:solidFill>
                <a:latin typeface="Consolas" panose="020B0609020204030204" pitchFamily="49" charset="0"/>
              </a:rPr>
              <a:t>id</a:t>
            </a: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:</a:t>
            </a: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 1,</a:t>
            </a:r>
            <a:b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	</a:t>
            </a:r>
            <a:r>
              <a:rPr lang="hu-HU" dirty="0" err="1">
                <a:solidFill>
                  <a:srgbClr val="1A9CB0"/>
                </a:solidFill>
                <a:latin typeface="Consolas" panose="020B0609020204030204" pitchFamily="49" charset="0"/>
              </a:rPr>
              <a:t>howMuchIsTheFish</a:t>
            </a: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:</a:t>
            </a: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 ”</a:t>
            </a:r>
            <a:r>
              <a:rPr lang="hu-HU" dirty="0" err="1">
                <a:solidFill>
                  <a:srgbClr val="2FC2D9"/>
                </a:solidFill>
                <a:latin typeface="Consolas" panose="020B0609020204030204" pitchFamily="49" charset="0"/>
              </a:rPr>
              <a:t>nana-nananana</a:t>
            </a: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”,</a:t>
            </a:r>
            <a:b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	</a:t>
            </a:r>
            <a:r>
              <a:rPr lang="hu-HU" dirty="0" err="1">
                <a:solidFill>
                  <a:srgbClr val="1A9CB0"/>
                </a:solidFill>
                <a:latin typeface="Consolas" panose="020B0609020204030204" pitchFamily="49" charset="0"/>
              </a:rPr>
              <a:t>isButAScratch</a:t>
            </a: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:</a:t>
            </a: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2FC2D9"/>
                </a:solidFill>
                <a:latin typeface="Consolas" panose="020B0609020204030204" pitchFamily="49" charset="0"/>
              </a:rPr>
              <a:t>true</a:t>
            </a: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,</a:t>
            </a:r>
            <a:b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	</a:t>
            </a:r>
            <a:r>
              <a:rPr lang="hu-HU" dirty="0" err="1">
                <a:solidFill>
                  <a:srgbClr val="1A9CB0"/>
                </a:solidFill>
                <a:latin typeface="Consolas" panose="020B0609020204030204" pitchFamily="49" charset="0"/>
              </a:rPr>
              <a:t>innerObject</a:t>
            </a: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: {</a:t>
            </a:r>
            <a:b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		x: </a:t>
            </a: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[</a:t>
            </a: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1, ’x’</a:t>
            </a: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]</a:t>
            </a:r>
            <a:b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	}</a:t>
            </a:r>
            <a:b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}</a:t>
            </a:r>
          </a:p>
          <a:p>
            <a:pPr marL="457200" lvl="1" indent="0">
              <a:buNone/>
            </a:pPr>
            <a:endParaRPr lang="hu-HU" sz="1800" dirty="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DATA TYPES &amp; LITERALS</a:t>
            </a:r>
          </a:p>
        </p:txBody>
      </p:sp>
      <p:pic>
        <p:nvPicPr>
          <p:cNvPr id="6" name="Picture 2" descr="http://slidenerd.com/wp-content/uploads/2014/09/Snap-2014-09-27-at-10.28.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92" y="1879014"/>
            <a:ext cx="3675676" cy="36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18147" y="1240393"/>
            <a:ext cx="2643459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COMPLEX TYPES</a:t>
            </a:r>
          </a:p>
        </p:txBody>
      </p:sp>
    </p:spTree>
    <p:extLst>
      <p:ext uri="{BB962C8B-B14F-4D97-AF65-F5344CB8AC3E}">
        <p14:creationId xmlns:p14="http://schemas.microsoft.com/office/powerpoint/2010/main" val="1996612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545997"/>
            <a:ext cx="43434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1800" dirty="0" err="1">
                <a:solidFill>
                  <a:srgbClr val="464547"/>
                </a:solidFill>
                <a:latin typeface="+mj-lt"/>
              </a:rPr>
              <a:t>Literals</a:t>
            </a:r>
            <a:r>
              <a:rPr lang="hu-HU" sz="1800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sz="1800" dirty="0" err="1">
                <a:solidFill>
                  <a:srgbClr val="464547"/>
                </a:solidFill>
                <a:latin typeface="+mj-lt"/>
              </a:rPr>
              <a:t>are</a:t>
            </a:r>
            <a:r>
              <a:rPr lang="hu-HU" sz="1800" dirty="0">
                <a:solidFill>
                  <a:srgbClr val="464547"/>
                </a:solidFill>
                <a:latin typeface="+mj-lt"/>
              </a:rPr>
              <a:t> fixed </a:t>
            </a:r>
            <a:r>
              <a:rPr lang="hu-HU" sz="1800" dirty="0" err="1">
                <a:solidFill>
                  <a:srgbClr val="464547"/>
                </a:solidFill>
                <a:latin typeface="+mj-lt"/>
              </a:rPr>
              <a:t>values</a:t>
            </a:r>
            <a:r>
              <a:rPr lang="hu-HU" sz="1800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sz="1800" dirty="0" err="1">
                <a:solidFill>
                  <a:srgbClr val="464547"/>
                </a:solidFill>
                <a:latin typeface="+mj-lt"/>
              </a:rPr>
              <a:t>within</a:t>
            </a:r>
            <a:r>
              <a:rPr lang="hu-HU" sz="1800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sz="1800" dirty="0" err="1">
                <a:solidFill>
                  <a:srgbClr val="464547"/>
                </a:solidFill>
                <a:latin typeface="+mj-lt"/>
              </a:rPr>
              <a:t>the</a:t>
            </a:r>
            <a:r>
              <a:rPr lang="hu-HU" sz="1800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sz="1800" dirty="0" err="1">
                <a:solidFill>
                  <a:srgbClr val="464547"/>
                </a:solidFill>
                <a:latin typeface="+mj-lt"/>
              </a:rPr>
              <a:t>code</a:t>
            </a:r>
            <a:r>
              <a:rPr lang="hu-HU" sz="1800" dirty="0">
                <a:solidFill>
                  <a:srgbClr val="464547"/>
                </a:solidFill>
                <a:latin typeface="+mj-lt"/>
              </a:rPr>
              <a:t>.</a:t>
            </a:r>
          </a:p>
          <a:p>
            <a:r>
              <a:rPr lang="hu-HU" sz="1800" dirty="0">
                <a:solidFill>
                  <a:srgbClr val="464547"/>
                </a:solidFill>
                <a:latin typeface="+mj-lt"/>
              </a:rPr>
              <a:t>Integer </a:t>
            </a:r>
            <a:r>
              <a:rPr lang="hu-HU" sz="1800" dirty="0" err="1">
                <a:solidFill>
                  <a:srgbClr val="464547"/>
                </a:solidFill>
                <a:latin typeface="+mj-lt"/>
              </a:rPr>
              <a:t>literals</a:t>
            </a:r>
            <a:endParaRPr lang="hu-HU" sz="1800" dirty="0">
              <a:solidFill>
                <a:srgbClr val="464547"/>
              </a:solidFill>
              <a:latin typeface="+mj-lt"/>
            </a:endParaRPr>
          </a:p>
          <a:p>
            <a:pPr lvl="1"/>
            <a:r>
              <a:rPr lang="hu-HU" dirty="0" err="1">
                <a:solidFill>
                  <a:srgbClr val="464547"/>
                </a:solidFill>
                <a:latin typeface="+mj-lt"/>
              </a:rPr>
              <a:t>Decimal</a:t>
            </a:r>
            <a:br>
              <a:rPr lang="hu-HU" dirty="0">
                <a:solidFill>
                  <a:srgbClr val="464547"/>
                </a:solidFill>
                <a:latin typeface="+mj-lt"/>
              </a:rPr>
            </a:b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12</a:t>
            </a:r>
          </a:p>
          <a:p>
            <a:pPr lvl="1"/>
            <a:r>
              <a:rPr lang="hu-HU" dirty="0" err="1">
                <a:solidFill>
                  <a:srgbClr val="464547"/>
                </a:solidFill>
                <a:latin typeface="+mj-lt"/>
              </a:rPr>
              <a:t>Leading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0 / 0o /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0O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: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octal</a:t>
            </a:r>
            <a:br>
              <a:rPr lang="hu-HU" dirty="0">
                <a:solidFill>
                  <a:srgbClr val="464547"/>
                </a:solidFill>
                <a:latin typeface="+mj-lt"/>
              </a:rPr>
            </a:br>
            <a:r>
              <a:rPr lang="hu-HU" b="1" dirty="0">
                <a:solidFill>
                  <a:srgbClr val="1A9CB0"/>
                </a:solidFill>
                <a:latin typeface="Consolas" panose="020B0609020204030204" pitchFamily="49" charset="0"/>
              </a:rPr>
              <a:t>0</a:t>
            </a: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07</a:t>
            </a:r>
          </a:p>
          <a:p>
            <a:pPr lvl="1"/>
            <a:r>
              <a:rPr lang="hu-HU" dirty="0" err="1">
                <a:solidFill>
                  <a:srgbClr val="464547"/>
                </a:solidFill>
                <a:latin typeface="+mj-lt"/>
              </a:rPr>
              <a:t>Leading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0x /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0X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: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Hexadecimal</a:t>
            </a:r>
            <a:br>
              <a:rPr lang="hu-HU" dirty="0">
                <a:solidFill>
                  <a:srgbClr val="464547"/>
                </a:solidFill>
                <a:latin typeface="+mj-lt"/>
              </a:rPr>
            </a:br>
            <a:r>
              <a:rPr lang="hu-HU" b="1" dirty="0">
                <a:solidFill>
                  <a:srgbClr val="1A9CB0"/>
                </a:solidFill>
                <a:latin typeface="Consolas" panose="020B0609020204030204" pitchFamily="49" charset="0"/>
              </a:rPr>
              <a:t>0x</a:t>
            </a: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AF1</a:t>
            </a:r>
          </a:p>
          <a:p>
            <a:pPr lvl="1"/>
            <a:r>
              <a:rPr lang="hu-HU" dirty="0" err="1">
                <a:solidFill>
                  <a:srgbClr val="464547"/>
                </a:solidFill>
                <a:latin typeface="+mj-lt"/>
              </a:rPr>
              <a:t>Leading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0b /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0B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: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Binary</a:t>
            </a:r>
            <a:br>
              <a:rPr lang="hu-HU" dirty="0">
                <a:solidFill>
                  <a:srgbClr val="464547"/>
                </a:solidFill>
                <a:latin typeface="+mj-lt"/>
              </a:rPr>
            </a:br>
            <a:r>
              <a:rPr lang="hu-HU" b="1" dirty="0">
                <a:solidFill>
                  <a:srgbClr val="1A9CB0"/>
                </a:solidFill>
                <a:latin typeface="Consolas" panose="020B0609020204030204" pitchFamily="49" charset="0"/>
              </a:rPr>
              <a:t>0b</a:t>
            </a: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001001</a:t>
            </a:r>
          </a:p>
          <a:p>
            <a:pPr lvl="1"/>
            <a:endParaRPr lang="hu-HU" dirty="0">
              <a:solidFill>
                <a:srgbClr val="2FC2D9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DATA TYPES &amp; LITERALS</a:t>
            </a:r>
          </a:p>
        </p:txBody>
      </p:sp>
      <p:pic>
        <p:nvPicPr>
          <p:cNvPr id="6" name="Picture 2" descr="http://slidenerd.com/wp-content/uploads/2014/09/Snap-2014-09-27-at-10.28.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92" y="1879014"/>
            <a:ext cx="3675676" cy="36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18147" y="1240393"/>
            <a:ext cx="2643459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LITERALS</a:t>
            </a:r>
          </a:p>
        </p:txBody>
      </p:sp>
    </p:spTree>
    <p:extLst>
      <p:ext uri="{BB962C8B-B14F-4D97-AF65-F5344CB8AC3E}">
        <p14:creationId xmlns:p14="http://schemas.microsoft.com/office/powerpoint/2010/main" val="754118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545997"/>
            <a:ext cx="4701494" cy="4572000"/>
          </a:xfrm>
        </p:spPr>
        <p:txBody>
          <a:bodyPr>
            <a:normAutofit lnSpcReduction="10000"/>
          </a:bodyPr>
          <a:lstStyle/>
          <a:p>
            <a:r>
              <a:rPr lang="hu-HU" sz="1800" dirty="0">
                <a:solidFill>
                  <a:srgbClr val="464547"/>
                </a:solidFill>
                <a:latin typeface="+mj-lt"/>
              </a:rPr>
              <a:t>Floating-point literals</a:t>
            </a:r>
            <a:b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altLang="hu-HU" sz="1200" dirty="0">
                <a:solidFill>
                  <a:srgbClr val="4D4E53"/>
                </a:solidFill>
                <a:latin typeface="Consolas" panose="020B0609020204030204" pitchFamily="49" charset="0"/>
              </a:rPr>
              <a:t>[(+|-)][digits][.digits][(E|e)[(+|-)]digits]</a:t>
            </a:r>
            <a:r>
              <a:rPr lang="hu-HU" altLang="hu-HU" sz="500" dirty="0"/>
              <a:t> </a:t>
            </a:r>
          </a:p>
          <a:p>
            <a:pPr lvl="1"/>
            <a:r>
              <a:rPr lang="hu-HU" altLang="hu-HU" sz="1400" dirty="0">
                <a:latin typeface="Arial" panose="020B0604020202020204" pitchFamily="34" charset="0"/>
              </a:rPr>
              <a:t>Decimal integer</a:t>
            </a:r>
          </a:p>
          <a:p>
            <a:pPr lvl="1"/>
            <a:r>
              <a:rPr lang="hu-HU" altLang="hu-HU" sz="1400" dirty="0">
                <a:latin typeface="Arial" panose="020B0604020202020204" pitchFamily="34" charset="0"/>
              </a:rPr>
              <a:t>Floating point (.)</a:t>
            </a:r>
          </a:p>
          <a:p>
            <a:pPr lvl="1"/>
            <a:r>
              <a:rPr lang="hu-HU" altLang="hu-HU" sz="1400" dirty="0">
                <a:latin typeface="Arial" panose="020B0604020202020204" pitchFamily="34" charset="0"/>
              </a:rPr>
              <a:t>Fraction (decimal)</a:t>
            </a:r>
          </a:p>
          <a:p>
            <a:pPr lvl="1"/>
            <a:r>
              <a:rPr lang="hu-HU" altLang="hu-HU" sz="1400" dirty="0">
                <a:latin typeface="Arial" panose="020B0604020202020204" pitchFamily="34" charset="0"/>
              </a:rPr>
              <a:t>Exponent (decimal)</a:t>
            </a:r>
          </a:p>
          <a:p>
            <a:pPr marL="457200" lvl="1" indent="0">
              <a:buNone/>
            </a:pPr>
            <a:endParaRPr lang="hu-HU" altLang="hu-HU" sz="1400" dirty="0">
              <a:latin typeface="Arial" panose="020B0604020202020204" pitchFamily="34" charset="0"/>
            </a:endParaRPr>
          </a:p>
          <a:p>
            <a:r>
              <a:rPr lang="hu-HU" altLang="hu-HU" sz="1800" dirty="0">
                <a:latin typeface="+mj-lt"/>
              </a:rPr>
              <a:t>Boolean literals: </a:t>
            </a:r>
            <a:r>
              <a:rPr lang="hu-HU" altLang="hu-HU" dirty="0">
                <a:solidFill>
                  <a:srgbClr val="2FC2D9"/>
                </a:solidFill>
                <a:latin typeface="Consolas" panose="020B0609020204030204" pitchFamily="49" charset="0"/>
              </a:rPr>
              <a:t>true</a:t>
            </a:r>
            <a:r>
              <a:rPr lang="hu-HU" altLang="hu-HU" dirty="0">
                <a:latin typeface="+mj-lt"/>
              </a:rPr>
              <a:t> and </a:t>
            </a:r>
            <a:r>
              <a:rPr lang="hu-HU" altLang="hu-HU" dirty="0">
                <a:solidFill>
                  <a:srgbClr val="2FC2D9"/>
                </a:solidFill>
                <a:latin typeface="Consolas" panose="020B0609020204030204" pitchFamily="49" charset="0"/>
              </a:rPr>
              <a:t>false</a:t>
            </a:r>
          </a:p>
          <a:p>
            <a:r>
              <a:rPr lang="hu-HU" altLang="hu-HU" sz="1800" dirty="0">
                <a:solidFill>
                  <a:srgbClr val="464547"/>
                </a:solidFill>
                <a:latin typeface="+mj-lt"/>
              </a:rPr>
              <a:t>String literals</a:t>
            </a:r>
            <a:br>
              <a:rPr lang="hu-HU" altLang="hu-HU" sz="1800" dirty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altLang="hu-HU" dirty="0">
                <a:solidFill>
                  <a:srgbClr val="464547"/>
                </a:solidFill>
                <a:latin typeface="+mj-lt"/>
              </a:rPr>
              <a:t>Zero or more characters enclosed in </a:t>
            </a:r>
            <a:r>
              <a:rPr lang="hu-HU" altLang="hu-HU" dirty="0">
                <a:solidFill>
                  <a:srgbClr val="1A9CB0"/>
                </a:solidFill>
                <a:latin typeface="Consolas" panose="020B0609020204030204" pitchFamily="49" charset="0"/>
              </a:rPr>
              <a:t>’’</a:t>
            </a:r>
            <a:r>
              <a:rPr lang="hu-HU" altLang="hu-HU" dirty="0">
                <a:solidFill>
                  <a:srgbClr val="464547"/>
                </a:solidFill>
                <a:latin typeface="+mj-lt"/>
              </a:rPr>
              <a:t> , </a:t>
            </a:r>
            <a:r>
              <a:rPr lang="hu-HU" altLang="hu-HU" dirty="0">
                <a:solidFill>
                  <a:srgbClr val="1A9CB0"/>
                </a:solidFill>
                <a:latin typeface="Consolas" panose="020B0609020204030204" pitchFamily="49" charset="0"/>
              </a:rPr>
              <a:t>”” </a:t>
            </a:r>
            <a:r>
              <a:rPr lang="hu-HU" altLang="hu-HU" dirty="0">
                <a:solidFill>
                  <a:srgbClr val="464547"/>
                </a:solidFill>
                <a:latin typeface="+mj-lt"/>
              </a:rPr>
              <a:t>or </a:t>
            </a:r>
            <a:r>
              <a:rPr lang="hu-HU" altLang="hu-HU" dirty="0">
                <a:solidFill>
                  <a:srgbClr val="1A9CB0"/>
                </a:solidFill>
                <a:latin typeface="Consolas" panose="020B0609020204030204" pitchFamily="49" charset="0"/>
              </a:rPr>
              <a:t>``</a:t>
            </a:r>
            <a:br>
              <a:rPr lang="hu-HU" altLang="hu-HU" dirty="0">
                <a:solidFill>
                  <a:srgbClr val="1A9CB0"/>
                </a:solidFill>
                <a:latin typeface="Consolas" panose="020B0609020204030204" pitchFamily="49" charset="0"/>
              </a:rPr>
            </a:br>
            <a:r>
              <a:rPr lang="hu-HU" altLang="hu-HU" sz="1400" dirty="0">
                <a:solidFill>
                  <a:srgbClr val="1A9CB0"/>
                </a:solidFill>
                <a:latin typeface="Consolas" panose="020B0609020204030204" pitchFamily="49" charset="0"/>
              </a:rPr>
              <a:t>’</a:t>
            </a:r>
            <a:r>
              <a:rPr lang="hu-HU" altLang="hu-HU" sz="1400" dirty="0">
                <a:solidFill>
                  <a:srgbClr val="2FC2D9"/>
                </a:solidFill>
                <a:latin typeface="Consolas" panose="020B0609020204030204" pitchFamily="49" charset="0"/>
              </a:rPr>
              <a:t>I am a string literal, yo</a:t>
            </a:r>
            <a:r>
              <a:rPr lang="hu-HU" altLang="hu-HU" sz="1400" dirty="0">
                <a:solidFill>
                  <a:srgbClr val="1A9CB0"/>
                </a:solidFill>
                <a:latin typeface="Consolas" panose="020B0609020204030204" pitchFamily="49" charset="0"/>
              </a:rPr>
              <a:t>’</a:t>
            </a:r>
            <a:br>
              <a:rPr lang="hu-HU" altLang="hu-HU" sz="1400" dirty="0">
                <a:solidFill>
                  <a:srgbClr val="1A9CB0"/>
                </a:solidFill>
                <a:latin typeface="Consolas" panose="020B0609020204030204" pitchFamily="49" charset="0"/>
              </a:rPr>
            </a:br>
            <a:r>
              <a:rPr lang="hu-HU" altLang="hu-HU" sz="1400" dirty="0">
                <a:solidFill>
                  <a:srgbClr val="1A9CB0"/>
                </a:solidFill>
                <a:latin typeface="Consolas" panose="020B0609020204030204" pitchFamily="49" charset="0"/>
              </a:rPr>
              <a:t>”</a:t>
            </a:r>
            <a:r>
              <a:rPr lang="hu-HU" altLang="hu-HU" dirty="0">
                <a:solidFill>
                  <a:srgbClr val="2FC2D9"/>
                </a:solidFill>
                <a:latin typeface="Consolas" panose="020B0609020204030204" pitchFamily="49" charset="0"/>
              </a:rPr>
              <a:t>Me too, buddy</a:t>
            </a:r>
            <a:r>
              <a:rPr lang="hu-HU" altLang="hu-HU" dirty="0">
                <a:solidFill>
                  <a:srgbClr val="1A9CB0"/>
                </a:solidFill>
                <a:latin typeface="Consolas" panose="020B0609020204030204" pitchFamily="49" charset="0"/>
              </a:rPr>
              <a:t>”</a:t>
            </a:r>
            <a:br>
              <a:rPr lang="hu-HU" altLang="hu-HU" dirty="0">
                <a:solidFill>
                  <a:srgbClr val="1A9CB0"/>
                </a:solidFill>
                <a:latin typeface="Consolas" panose="020B0609020204030204" pitchFamily="49" charset="0"/>
              </a:rPr>
            </a:br>
            <a:r>
              <a:rPr lang="hu-HU" altLang="hu-HU" dirty="0">
                <a:solidFill>
                  <a:srgbClr val="1A9CB0"/>
                </a:solidFill>
                <a:latin typeface="Consolas" panose="020B0609020204030204" pitchFamily="49" charset="0"/>
              </a:rPr>
              <a:t>`I am a string </a:t>
            </a:r>
            <a:br>
              <a:rPr lang="hu-HU" altLang="hu-HU" dirty="0">
                <a:solidFill>
                  <a:srgbClr val="1A9CB0"/>
                </a:solidFill>
                <a:latin typeface="Consolas" panose="020B0609020204030204" pitchFamily="49" charset="0"/>
              </a:rPr>
            </a:br>
            <a:r>
              <a:rPr lang="hu-HU" altLang="hu-HU" dirty="0">
                <a:solidFill>
                  <a:srgbClr val="1A9CB0"/>
                </a:solidFill>
                <a:latin typeface="Consolas" panose="020B0609020204030204" pitchFamily="49" charset="0"/>
              </a:rPr>
              <a:t>you will like!`</a:t>
            </a:r>
          </a:p>
          <a:p>
            <a:endParaRPr lang="hu-HU" sz="1800" dirty="0">
              <a:solidFill>
                <a:srgbClr val="464547"/>
              </a:solidFill>
              <a:latin typeface="+mj-lt"/>
            </a:endParaRP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DATA TYPES &amp; LITERALS</a:t>
            </a:r>
          </a:p>
        </p:txBody>
      </p:sp>
      <p:pic>
        <p:nvPicPr>
          <p:cNvPr id="6" name="Picture 2" descr="http://slidenerd.com/wp-content/uploads/2014/09/Snap-2014-09-27-at-10.28.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92" y="1879014"/>
            <a:ext cx="3675676" cy="36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18147" y="1240393"/>
            <a:ext cx="2643459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LITERALS</a:t>
            </a:r>
          </a:p>
        </p:txBody>
      </p:sp>
    </p:spTree>
    <p:extLst>
      <p:ext uri="{BB962C8B-B14F-4D97-AF65-F5344CB8AC3E}">
        <p14:creationId xmlns:p14="http://schemas.microsoft.com/office/powerpoint/2010/main" val="3372603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545997"/>
            <a:ext cx="4701494" cy="4572000"/>
          </a:xfrm>
        </p:spPr>
        <p:txBody>
          <a:bodyPr>
            <a:normAutofit/>
          </a:bodyPr>
          <a:lstStyle/>
          <a:p>
            <a:r>
              <a:rPr lang="hu-HU" sz="1800">
                <a:solidFill>
                  <a:srgbClr val="464547"/>
                </a:solidFill>
                <a:latin typeface="+mj-lt"/>
              </a:rPr>
              <a:t>Object literals</a:t>
            </a:r>
            <a:br>
              <a:rPr lang="hu-HU" sz="1800">
                <a:solidFill>
                  <a:srgbClr val="464547"/>
                </a:solidFill>
                <a:latin typeface="+mj-lt"/>
              </a:rPr>
            </a:br>
            <a:r>
              <a:rPr lang="hu-HU">
                <a:solidFill>
                  <a:srgbClr val="464547"/>
                </a:solidFill>
                <a:latin typeface="+mj-lt"/>
              </a:rPr>
              <a:t>Zero or more </a:t>
            </a:r>
            <a:r>
              <a:rPr lang="hu-HU" b="1">
                <a:solidFill>
                  <a:srgbClr val="464547"/>
                </a:solidFill>
                <a:latin typeface="+mj-lt"/>
              </a:rPr>
              <a:t>property names</a:t>
            </a:r>
            <a:r>
              <a:rPr lang="hu-HU">
                <a:solidFill>
                  <a:srgbClr val="464547"/>
                </a:solidFill>
                <a:latin typeface="+mj-lt"/>
              </a:rPr>
              <a:t> with their associated </a:t>
            </a:r>
            <a:r>
              <a:rPr lang="hu-HU" b="1">
                <a:solidFill>
                  <a:srgbClr val="464547"/>
                </a:solidFill>
                <a:latin typeface="+mj-lt"/>
              </a:rPr>
              <a:t>values</a:t>
            </a:r>
            <a:r>
              <a:rPr lang="hu-HU">
                <a:solidFill>
                  <a:srgbClr val="464547"/>
                </a:solidFill>
                <a:latin typeface="+mj-lt"/>
              </a:rPr>
              <a:t>, separated by commas, enclosed in </a:t>
            </a: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{</a:t>
            </a:r>
            <a:r>
              <a:rPr lang="hu-HU">
                <a:solidFill>
                  <a:srgbClr val="464547"/>
                </a:solidFill>
                <a:latin typeface="+mj-lt"/>
              </a:rPr>
              <a:t> and </a:t>
            </a: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}</a:t>
            </a:r>
            <a:endParaRPr lang="hu-HU" altLang="hu-HU" sz="1400">
              <a:solidFill>
                <a:srgbClr val="1A9CB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  var </a:t>
            </a:r>
            <a:r>
              <a:rPr lang="hu-HU">
                <a:solidFill>
                  <a:srgbClr val="2FC2D9"/>
                </a:solidFill>
                <a:latin typeface="Consolas" panose="020B0609020204030204" pitchFamily="49" charset="0"/>
              </a:rPr>
              <a:t>o</a:t>
            </a: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 = {</a:t>
            </a:r>
          </a:p>
          <a:p>
            <a:pPr marL="0" indent="0">
              <a:buNone/>
            </a:pP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	isLiteral: </a:t>
            </a:r>
            <a:r>
              <a:rPr lang="hu-HU">
                <a:solidFill>
                  <a:srgbClr val="2FC2D9"/>
                </a:solidFill>
                <a:latin typeface="Consolas" panose="020B0609020204030204" pitchFamily="49" charset="0"/>
              </a:rPr>
              <a:t>true</a:t>
            </a: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	talkAboutFightClub: </a:t>
            </a:r>
            <a:r>
              <a:rPr lang="hu-HU">
                <a:solidFill>
                  <a:srgbClr val="2FC2D9"/>
                </a:solidFill>
                <a:latin typeface="Consolas" panose="020B0609020204030204" pitchFamily="49" charset="0"/>
              </a:rPr>
              <a:t>false</a:t>
            </a:r>
          </a:p>
          <a:p>
            <a:pPr marL="0" indent="0">
              <a:buNone/>
            </a:pP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hu-HU">
              <a:solidFill>
                <a:srgbClr val="1A9CB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  o.</a:t>
            </a:r>
            <a:r>
              <a:rPr lang="hu-HU">
                <a:solidFill>
                  <a:srgbClr val="2FC2D9"/>
                </a:solidFill>
                <a:latin typeface="Consolas" panose="020B0609020204030204" pitchFamily="49" charset="0"/>
              </a:rPr>
              <a:t>isLiteral</a:t>
            </a: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 </a:t>
            </a:r>
            <a:r>
              <a:rPr lang="hu-HU">
                <a:solidFill>
                  <a:srgbClr val="464547"/>
                </a:solidFill>
                <a:latin typeface="Consolas" panose="020B0609020204030204" pitchFamily="49" charset="0"/>
              </a:rPr>
              <a:t>// true</a:t>
            </a:r>
          </a:p>
          <a:p>
            <a:pPr marL="0" indent="0">
              <a:buNone/>
            </a:pP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  o[’</a:t>
            </a:r>
            <a:r>
              <a:rPr lang="hu-HU">
                <a:solidFill>
                  <a:srgbClr val="2FC2D9"/>
                </a:solidFill>
                <a:latin typeface="Consolas" panose="020B0609020204030204" pitchFamily="49" charset="0"/>
              </a:rPr>
              <a:t>talkAboutFightClub</a:t>
            </a: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’] </a:t>
            </a:r>
            <a:r>
              <a:rPr lang="hu-HU">
                <a:solidFill>
                  <a:srgbClr val="464547"/>
                </a:solidFill>
                <a:latin typeface="Consolas" panose="020B0609020204030204" pitchFamily="49" charset="0"/>
              </a:rPr>
              <a:t>// false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DATA TYPES &amp; LITERALS</a:t>
            </a:r>
          </a:p>
        </p:txBody>
      </p:sp>
      <p:pic>
        <p:nvPicPr>
          <p:cNvPr id="6" name="Picture 2" descr="http://slidenerd.com/wp-content/uploads/2014/09/Snap-2014-09-27-at-10.28.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92" y="1879014"/>
            <a:ext cx="3675676" cy="36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18147" y="1240393"/>
            <a:ext cx="2643459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LITERALS</a:t>
            </a:r>
          </a:p>
        </p:txBody>
      </p:sp>
    </p:spTree>
    <p:extLst>
      <p:ext uri="{BB962C8B-B14F-4D97-AF65-F5344CB8AC3E}">
        <p14:creationId xmlns:p14="http://schemas.microsoft.com/office/powerpoint/2010/main" val="272956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-2"/>
            <a:ext cx="9144000" cy="685800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/>
              <a:t>MARCH 12, 2020</a:t>
            </a:r>
            <a:endParaRPr lang="en-US" dirty="0"/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631825" y="51419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b="1" dirty="0">
                <a:solidFill>
                  <a:schemeClr val="bg1"/>
                </a:solidFill>
              </a:rPr>
              <a:t>DÁVID BURAI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3E1606-84BD-4F68-B7B9-C258FC39D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4358" y="2971187"/>
            <a:ext cx="6910388" cy="6181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A0DF9B-467B-4202-BB5D-E38A762754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64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545997"/>
            <a:ext cx="4701494" cy="4572000"/>
          </a:xfrm>
        </p:spPr>
        <p:txBody>
          <a:bodyPr>
            <a:normAutofit fontScale="92500" lnSpcReduction="10000"/>
          </a:bodyPr>
          <a:lstStyle/>
          <a:p>
            <a:r>
              <a:rPr lang="hu-HU" sz="1800" dirty="0" err="1">
                <a:solidFill>
                  <a:srgbClr val="464547"/>
                </a:solidFill>
                <a:latin typeface="+mj-lt"/>
              </a:rPr>
              <a:t>Array</a:t>
            </a:r>
            <a:r>
              <a:rPr lang="hu-HU" sz="1800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sz="1800" dirty="0" err="1">
                <a:solidFill>
                  <a:srgbClr val="464547"/>
                </a:solidFill>
                <a:latin typeface="+mj-lt"/>
              </a:rPr>
              <a:t>literals</a:t>
            </a:r>
            <a:br>
              <a:rPr lang="hu-HU" sz="1800" dirty="0">
                <a:solidFill>
                  <a:srgbClr val="464547"/>
                </a:solidFill>
                <a:latin typeface="+mj-lt"/>
              </a:rPr>
            </a:br>
            <a:r>
              <a:rPr lang="hu-HU" dirty="0" err="1">
                <a:solidFill>
                  <a:srgbClr val="464547"/>
                </a:solidFill>
                <a:latin typeface="+mj-lt"/>
              </a:rPr>
              <a:t>Zero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or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more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expressions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enclosed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in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b="1" dirty="0">
                <a:solidFill>
                  <a:srgbClr val="1A9CB0"/>
                </a:solidFill>
                <a:latin typeface="Consolas" panose="020B0609020204030204" pitchFamily="49" charset="0"/>
              </a:rPr>
              <a:t>[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and </a:t>
            </a:r>
            <a:r>
              <a:rPr lang="hu-HU" b="1" dirty="0">
                <a:solidFill>
                  <a:srgbClr val="1A9CB0"/>
                </a:solidFill>
                <a:latin typeface="Consolas" panose="020B0609020204030204" pitchFamily="49" charset="0"/>
              </a:rPr>
              <a:t>]</a:t>
            </a:r>
            <a:endParaRPr lang="hu-HU" altLang="hu-HU" sz="1400" b="1" dirty="0">
              <a:solidFill>
                <a:srgbClr val="1A9CB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  var </a:t>
            </a: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a</a:t>
            </a: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 = [’</a:t>
            </a:r>
            <a:r>
              <a:rPr lang="hu-HU" dirty="0" err="1">
                <a:solidFill>
                  <a:srgbClr val="2FC2D9"/>
                </a:solidFill>
                <a:latin typeface="Consolas" panose="020B0609020204030204" pitchFamily="49" charset="0"/>
              </a:rPr>
              <a:t>Funk</a:t>
            </a: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’, </a:t>
            </a: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12</a:t>
            </a: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, </a:t>
            </a:r>
            <a:r>
              <a:rPr lang="hu-HU" dirty="0" err="1">
                <a:solidFill>
                  <a:srgbClr val="2FC2D9"/>
                </a:solidFill>
                <a:latin typeface="Consolas" panose="020B0609020204030204" pitchFamily="49" charset="0"/>
              </a:rPr>
              <a:t>true</a:t>
            </a: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, {x: </a:t>
            </a: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11.0</a:t>
            </a: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}];</a:t>
            </a:r>
          </a:p>
          <a:p>
            <a:pPr marL="0" indent="0">
              <a:buNone/>
            </a:pP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  a[</a:t>
            </a: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1</a:t>
            </a: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] </a:t>
            </a:r>
            <a:r>
              <a:rPr lang="hu-HU" dirty="0">
                <a:solidFill>
                  <a:srgbClr val="464547"/>
                </a:solidFill>
                <a:latin typeface="Consolas" panose="020B0609020204030204" pitchFamily="49" charset="0"/>
              </a:rPr>
              <a:t>// 12</a:t>
            </a:r>
          </a:p>
          <a:p>
            <a:pPr marL="0" indent="0">
              <a:buNone/>
            </a:pPr>
            <a:endParaRPr lang="hu-HU" dirty="0">
              <a:solidFill>
                <a:srgbClr val="464547"/>
              </a:solidFill>
              <a:latin typeface="Consolas" panose="020B0609020204030204" pitchFamily="49" charset="0"/>
            </a:endParaRPr>
          </a:p>
          <a:p>
            <a:r>
              <a:rPr lang="hu-HU" sz="1700" dirty="0" err="1">
                <a:solidFill>
                  <a:srgbClr val="464547"/>
                </a:solidFill>
                <a:latin typeface="+mj-lt"/>
              </a:rPr>
              <a:t>Arrays</a:t>
            </a:r>
            <a:r>
              <a:rPr lang="hu-HU" sz="1700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sz="1700" dirty="0" err="1">
                <a:solidFill>
                  <a:srgbClr val="464547"/>
                </a:solidFill>
                <a:latin typeface="+mj-lt"/>
              </a:rPr>
              <a:t>are</a:t>
            </a:r>
            <a:r>
              <a:rPr lang="hu-HU" sz="1700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sz="1700" dirty="0" err="1">
                <a:solidFill>
                  <a:srgbClr val="464547"/>
                </a:solidFill>
                <a:latin typeface="+mj-lt"/>
              </a:rPr>
              <a:t>objects</a:t>
            </a:r>
            <a:r>
              <a:rPr lang="hu-HU" sz="1700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sz="1700" dirty="0" err="1">
                <a:solidFill>
                  <a:srgbClr val="464547"/>
                </a:solidFill>
                <a:latin typeface="+mj-lt"/>
              </a:rPr>
              <a:t>internally</a:t>
            </a:r>
            <a:endParaRPr lang="hu-HU" sz="1700" dirty="0">
              <a:solidFill>
                <a:srgbClr val="464547"/>
              </a:solidFill>
              <a:latin typeface="+mj-lt"/>
            </a:endParaRPr>
          </a:p>
          <a:p>
            <a:pPr marL="0" indent="0">
              <a:buNone/>
            </a:pPr>
            <a:r>
              <a:rPr lang="hu-HU" dirty="0">
                <a:solidFill>
                  <a:srgbClr val="464547"/>
                </a:solidFill>
                <a:latin typeface="Consolas" panose="020B0609020204030204" pitchFamily="49" charset="0"/>
              </a:rPr>
              <a:t>  </a:t>
            </a: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a</a:t>
            </a: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 = {</a:t>
            </a:r>
          </a:p>
          <a:p>
            <a:pPr marL="0" indent="0">
              <a:buNone/>
            </a:pP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	 0: ’</a:t>
            </a:r>
            <a:r>
              <a:rPr lang="hu-HU" dirty="0" err="1">
                <a:solidFill>
                  <a:srgbClr val="1A9CB0"/>
                </a:solidFill>
                <a:latin typeface="Consolas" panose="020B0609020204030204" pitchFamily="49" charset="0"/>
              </a:rPr>
              <a:t>Funk</a:t>
            </a: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’,</a:t>
            </a:r>
          </a:p>
          <a:p>
            <a:pPr marL="0" indent="0">
              <a:buNone/>
            </a:pP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	 1: 12,</a:t>
            </a:r>
          </a:p>
          <a:p>
            <a:pPr marL="0" indent="0">
              <a:buNone/>
            </a:pP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	 3: </a:t>
            </a:r>
            <a:r>
              <a:rPr lang="hu-HU" dirty="0" err="1">
                <a:solidFill>
                  <a:srgbClr val="1A9CB0"/>
                </a:solidFill>
                <a:latin typeface="Consolas" panose="020B0609020204030204" pitchFamily="49" charset="0"/>
              </a:rPr>
              <a:t>true</a:t>
            </a: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	 4: {x: 11.0}</a:t>
            </a:r>
          </a:p>
          <a:p>
            <a:pPr marL="0" indent="0">
              <a:buNone/>
            </a:pP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DATA TYPES &amp; LITERALS</a:t>
            </a:r>
          </a:p>
        </p:txBody>
      </p:sp>
      <p:pic>
        <p:nvPicPr>
          <p:cNvPr id="6" name="Picture 2" descr="http://slidenerd.com/wp-content/uploads/2014/09/Snap-2014-09-27-at-10.28.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92" y="1879014"/>
            <a:ext cx="3675676" cy="36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18147" y="1240393"/>
            <a:ext cx="2643459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LITERALS</a:t>
            </a:r>
          </a:p>
        </p:txBody>
      </p:sp>
    </p:spTree>
    <p:extLst>
      <p:ext uri="{BB962C8B-B14F-4D97-AF65-F5344CB8AC3E}">
        <p14:creationId xmlns:p14="http://schemas.microsoft.com/office/powerpoint/2010/main" val="3803437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545997"/>
            <a:ext cx="4343400" cy="4572000"/>
          </a:xfrm>
        </p:spPr>
        <p:txBody>
          <a:bodyPr>
            <a:normAutofit/>
          </a:bodyPr>
          <a:lstStyle/>
          <a:p>
            <a:r>
              <a:rPr lang="hu-HU" dirty="0" err="1">
                <a:latin typeface="+mn-lt"/>
              </a:rPr>
              <a:t>Primitives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are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immutable</a:t>
            </a:r>
            <a:endParaRPr lang="hu-HU" dirty="0">
              <a:latin typeface="+mn-lt"/>
            </a:endParaRPr>
          </a:p>
          <a:p>
            <a:pPr marL="180000" indent="0">
              <a:spcAft>
                <a:spcPts val="0"/>
              </a:spcAft>
              <a:buNone/>
            </a:pPr>
            <a:r>
              <a:rPr lang="hu-HU" sz="1200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hu-HU" sz="1200" dirty="0">
                <a:latin typeface="Consolas" panose="020B0609020204030204" pitchFamily="49" charset="0"/>
              </a:rPr>
              <a:t> </a:t>
            </a:r>
            <a:r>
              <a:rPr lang="hu-HU" sz="1200" dirty="0" err="1">
                <a:latin typeface="Consolas" panose="020B0609020204030204" pitchFamily="49" charset="0"/>
              </a:rPr>
              <a:t>statement</a:t>
            </a:r>
            <a:r>
              <a:rPr lang="hu-HU" sz="1200" dirty="0">
                <a:latin typeface="Consolas" panose="020B0609020204030204" pitchFamily="49" charset="0"/>
              </a:rPr>
              <a:t> = </a:t>
            </a:r>
            <a:r>
              <a:rPr lang="hu-HU" sz="1200" dirty="0">
                <a:solidFill>
                  <a:schemeClr val="accent5"/>
                </a:solidFill>
                <a:latin typeface="Consolas" panose="020B0609020204030204" pitchFamily="49" charset="0"/>
              </a:rPr>
              <a:t>"I am an </a:t>
            </a:r>
            <a:r>
              <a:rPr lang="hu-HU" sz="1200" dirty="0" err="1">
                <a:solidFill>
                  <a:schemeClr val="accent5"/>
                </a:solidFill>
                <a:latin typeface="Consolas" panose="020B0609020204030204" pitchFamily="49" charset="0"/>
              </a:rPr>
              <a:t>immutable</a:t>
            </a:r>
            <a:r>
              <a:rPr lang="hu-HU" sz="1200" dirty="0">
                <a:solidFill>
                  <a:schemeClr val="accent5"/>
                </a:solidFill>
                <a:latin typeface="Consolas" panose="020B0609020204030204" pitchFamily="49" charset="0"/>
              </a:rPr>
              <a:t> </a:t>
            </a:r>
            <a:r>
              <a:rPr lang="hu-HU" sz="1200" dirty="0" err="1">
                <a:solidFill>
                  <a:schemeClr val="accent5"/>
                </a:solidFill>
                <a:latin typeface="Consolas" panose="020B0609020204030204" pitchFamily="49" charset="0"/>
              </a:rPr>
              <a:t>value</a:t>
            </a:r>
            <a:r>
              <a:rPr lang="hu-HU" sz="1200" dirty="0">
                <a:solidFill>
                  <a:schemeClr val="accent5"/>
                </a:solidFill>
                <a:latin typeface="Consolas" panose="020B0609020204030204" pitchFamily="49" charset="0"/>
              </a:rPr>
              <a:t>";</a:t>
            </a:r>
          </a:p>
          <a:p>
            <a:pPr marL="180000" indent="0">
              <a:buNone/>
            </a:pPr>
            <a:r>
              <a:rPr lang="hu-HU" sz="1200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hu-HU" sz="1200" dirty="0">
                <a:latin typeface="Consolas" panose="020B0609020204030204" pitchFamily="49" charset="0"/>
              </a:rPr>
              <a:t> </a:t>
            </a:r>
            <a:r>
              <a:rPr lang="hu-HU" sz="1200" dirty="0" err="1">
                <a:latin typeface="Consolas" panose="020B0609020204030204" pitchFamily="49" charset="0"/>
              </a:rPr>
              <a:t>otherStr</a:t>
            </a:r>
            <a:r>
              <a:rPr lang="hu-HU" sz="1200" dirty="0">
                <a:latin typeface="Consolas" panose="020B0609020204030204" pitchFamily="49" charset="0"/>
              </a:rPr>
              <a:t> = </a:t>
            </a:r>
            <a:r>
              <a:rPr lang="hu-HU" sz="1200" dirty="0" err="1">
                <a:latin typeface="Consolas" panose="020B0609020204030204" pitchFamily="49" charset="0"/>
              </a:rPr>
              <a:t>statement.</a:t>
            </a:r>
            <a:r>
              <a:rPr lang="hu-HU" sz="1200" dirty="0" err="1">
                <a:solidFill>
                  <a:schemeClr val="accent6"/>
                </a:solidFill>
                <a:latin typeface="Consolas" panose="020B0609020204030204" pitchFamily="49" charset="0"/>
              </a:rPr>
              <a:t>slice</a:t>
            </a:r>
            <a:r>
              <a:rPr lang="hu-HU" sz="1200" dirty="0">
                <a:latin typeface="Consolas" panose="020B0609020204030204" pitchFamily="49" charset="0"/>
              </a:rPr>
              <a:t>(</a:t>
            </a:r>
            <a:r>
              <a:rPr lang="hu-HU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  <a:r>
              <a:rPr lang="hu-HU" sz="1200" dirty="0">
                <a:latin typeface="Consolas" panose="020B0609020204030204" pitchFamily="49" charset="0"/>
              </a:rPr>
              <a:t>, </a:t>
            </a:r>
            <a:r>
              <a:rPr lang="hu-HU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17</a:t>
            </a:r>
            <a:r>
              <a:rPr lang="hu-HU" sz="1200" dirty="0">
                <a:latin typeface="Consolas" panose="020B0609020204030204" pitchFamily="49" charset="0"/>
              </a:rPr>
              <a:t>);</a:t>
            </a:r>
          </a:p>
          <a:p>
            <a:pPr marL="180000" indent="0">
              <a:spcAft>
                <a:spcPts val="0"/>
              </a:spcAft>
              <a:buNone/>
            </a:pPr>
            <a:r>
              <a:rPr lang="hu-HU" sz="1200" dirty="0" err="1">
                <a:latin typeface="Consolas" panose="020B0609020204030204" pitchFamily="49" charset="0"/>
              </a:rPr>
              <a:t>statement</a:t>
            </a:r>
            <a:r>
              <a:rPr lang="hu-HU" sz="1200" dirty="0">
                <a:latin typeface="Consolas" panose="020B0609020204030204" pitchFamily="49" charset="0"/>
              </a:rPr>
              <a:t> // "I am an </a:t>
            </a:r>
            <a:r>
              <a:rPr lang="hu-HU" sz="1200" dirty="0" err="1">
                <a:latin typeface="Consolas" panose="020B0609020204030204" pitchFamily="49" charset="0"/>
              </a:rPr>
              <a:t>immutable</a:t>
            </a:r>
            <a:r>
              <a:rPr lang="hu-HU" sz="1200" dirty="0">
                <a:latin typeface="Consolas" panose="020B0609020204030204" pitchFamily="49" charset="0"/>
              </a:rPr>
              <a:t> </a:t>
            </a:r>
            <a:r>
              <a:rPr lang="hu-HU" sz="1200" dirty="0" err="1">
                <a:latin typeface="Consolas" panose="020B0609020204030204" pitchFamily="49" charset="0"/>
              </a:rPr>
              <a:t>value</a:t>
            </a:r>
            <a:r>
              <a:rPr lang="hu-HU" sz="1200" dirty="0">
                <a:latin typeface="Consolas" panose="020B0609020204030204" pitchFamily="49" charset="0"/>
              </a:rPr>
              <a:t>";</a:t>
            </a:r>
          </a:p>
          <a:p>
            <a:pPr marL="180000" indent="0">
              <a:buNone/>
            </a:pPr>
            <a:r>
              <a:rPr lang="hu-HU" sz="1200" dirty="0" err="1">
                <a:latin typeface="Consolas" panose="020B0609020204030204" pitchFamily="49" charset="0"/>
              </a:rPr>
              <a:t>otherStr</a:t>
            </a:r>
            <a:r>
              <a:rPr lang="hu-HU" sz="1200" dirty="0">
                <a:latin typeface="Consolas" panose="020B0609020204030204" pitchFamily="49" charset="0"/>
              </a:rPr>
              <a:t> // ”</a:t>
            </a:r>
            <a:r>
              <a:rPr lang="hu-HU" sz="1200" dirty="0" err="1">
                <a:latin typeface="Consolas" panose="020B0609020204030204" pitchFamily="49" charset="0"/>
              </a:rPr>
              <a:t>immutable</a:t>
            </a:r>
            <a:r>
              <a:rPr lang="hu-HU" sz="1200" dirty="0">
                <a:latin typeface="Consolas" panose="020B0609020204030204" pitchFamily="49" charset="0"/>
              </a:rPr>
              <a:t>”</a:t>
            </a:r>
          </a:p>
          <a:p>
            <a:r>
              <a:rPr lang="hu-HU" dirty="0" err="1">
                <a:latin typeface="+mn-lt"/>
              </a:rPr>
              <a:t>Only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non-primitives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are</a:t>
            </a:r>
            <a:r>
              <a:rPr lang="hu-HU" dirty="0">
                <a:latin typeface="+mn-lt"/>
              </a:rPr>
              <a:t> </a:t>
            </a:r>
            <a:r>
              <a:rPr lang="hu-HU" dirty="0" err="1">
                <a:latin typeface="+mn-lt"/>
              </a:rPr>
              <a:t>mutable</a:t>
            </a:r>
            <a:endParaRPr lang="hu-HU" dirty="0">
              <a:latin typeface="+mn-lt"/>
            </a:endParaRPr>
          </a:p>
          <a:p>
            <a:pPr marL="180000" indent="0">
              <a:spcAft>
                <a:spcPts val="0"/>
              </a:spcAft>
              <a:buNone/>
            </a:pPr>
            <a:r>
              <a:rPr lang="hu-HU" sz="1200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hu-HU" sz="1200" dirty="0">
                <a:latin typeface="Consolas" panose="020B0609020204030204" pitchFamily="49" charset="0"/>
              </a:rPr>
              <a:t> </a:t>
            </a:r>
            <a:r>
              <a:rPr lang="hu-HU" sz="1200" dirty="0" err="1">
                <a:latin typeface="Consolas" panose="020B0609020204030204" pitchFamily="49" charset="0"/>
              </a:rPr>
              <a:t>arr</a:t>
            </a:r>
            <a:r>
              <a:rPr lang="hu-HU" sz="1200" dirty="0">
                <a:latin typeface="Consolas" panose="020B0609020204030204" pitchFamily="49" charset="0"/>
              </a:rPr>
              <a:t> = [</a:t>
            </a:r>
            <a:r>
              <a:rPr lang="hu-HU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1,</a:t>
            </a:r>
            <a:r>
              <a:rPr lang="hu-HU" sz="1200" dirty="0">
                <a:latin typeface="Consolas" panose="020B0609020204030204" pitchFamily="49" charset="0"/>
              </a:rPr>
              <a:t> </a:t>
            </a:r>
            <a:r>
              <a:rPr lang="hu-HU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2,</a:t>
            </a:r>
            <a:r>
              <a:rPr lang="hu-HU" sz="1200" dirty="0">
                <a:latin typeface="Consolas" panose="020B0609020204030204" pitchFamily="49" charset="0"/>
              </a:rPr>
              <a:t> </a:t>
            </a:r>
            <a:r>
              <a:rPr lang="hu-HU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3,</a:t>
            </a:r>
            <a:r>
              <a:rPr lang="hu-HU" sz="1200" dirty="0">
                <a:latin typeface="Consolas" panose="020B0609020204030204" pitchFamily="49" charset="0"/>
              </a:rPr>
              <a:t> </a:t>
            </a:r>
            <a:r>
              <a:rPr lang="hu-HU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hu-HU" sz="1200" dirty="0">
                <a:latin typeface="Consolas" panose="020B0609020204030204" pitchFamily="49" charset="0"/>
              </a:rPr>
              <a:t>];</a:t>
            </a:r>
          </a:p>
          <a:p>
            <a:pPr marL="180000" indent="0">
              <a:spcAft>
                <a:spcPts val="0"/>
              </a:spcAft>
              <a:buNone/>
            </a:pPr>
            <a:r>
              <a:rPr lang="hu-HU" sz="1200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hu-HU" sz="1200" dirty="0">
                <a:latin typeface="Consolas" panose="020B0609020204030204" pitchFamily="49" charset="0"/>
              </a:rPr>
              <a:t> v2 = </a:t>
            </a:r>
            <a:r>
              <a:rPr lang="hu-HU" sz="1200" dirty="0" err="1">
                <a:latin typeface="Consolas" panose="020B0609020204030204" pitchFamily="49" charset="0"/>
              </a:rPr>
              <a:t>arr.</a:t>
            </a:r>
            <a:r>
              <a:rPr lang="hu-HU" sz="1200" dirty="0" err="1">
                <a:solidFill>
                  <a:schemeClr val="accent6"/>
                </a:solidFill>
                <a:latin typeface="Consolas" panose="020B0609020204030204" pitchFamily="49" charset="0"/>
              </a:rPr>
              <a:t>push</a:t>
            </a:r>
            <a:r>
              <a:rPr lang="hu-HU" sz="1200" dirty="0">
                <a:latin typeface="Consolas" panose="020B0609020204030204" pitchFamily="49" charset="0"/>
              </a:rPr>
              <a:t>(5);</a:t>
            </a:r>
          </a:p>
          <a:p>
            <a:pPr marL="180000" indent="0">
              <a:spcAft>
                <a:spcPts val="0"/>
              </a:spcAft>
              <a:buNone/>
            </a:pPr>
            <a:endParaRPr lang="hu-HU" sz="1200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 marL="180000" indent="0">
              <a:spcAft>
                <a:spcPts val="0"/>
              </a:spcAft>
              <a:buNone/>
            </a:pPr>
            <a:r>
              <a:rPr lang="hu-HU" sz="1200" dirty="0" err="1">
                <a:latin typeface="Consolas" panose="020B0609020204030204" pitchFamily="49" charset="0"/>
              </a:rPr>
              <a:t>arr</a:t>
            </a:r>
            <a:r>
              <a:rPr lang="hu-HU" sz="1200" dirty="0">
                <a:solidFill>
                  <a:schemeClr val="accent6"/>
                </a:solidFill>
                <a:latin typeface="Consolas" panose="020B0609020204030204" pitchFamily="49" charset="0"/>
              </a:rPr>
              <a:t> </a:t>
            </a:r>
            <a:r>
              <a:rPr lang="hu-HU" sz="1200" dirty="0">
                <a:latin typeface="Consolas" panose="020B0609020204030204" pitchFamily="49" charset="0"/>
              </a:rPr>
              <a:t>// [1, 2, 3, 4, 5]</a:t>
            </a:r>
          </a:p>
          <a:p>
            <a:pPr marL="180000" indent="0">
              <a:spcAft>
                <a:spcPts val="600"/>
              </a:spcAft>
              <a:buNone/>
            </a:pPr>
            <a:r>
              <a:rPr lang="hu-HU" sz="1200" dirty="0">
                <a:latin typeface="Consolas" panose="020B0609020204030204" pitchFamily="49" charset="0"/>
              </a:rPr>
              <a:t>v2</a:t>
            </a:r>
            <a:r>
              <a:rPr lang="hu-HU" sz="1200" dirty="0">
                <a:solidFill>
                  <a:schemeClr val="accent6"/>
                </a:solidFill>
                <a:latin typeface="Consolas" panose="020B0609020204030204" pitchFamily="49" charset="0"/>
              </a:rPr>
              <a:t>  </a:t>
            </a:r>
            <a:r>
              <a:rPr lang="hu-HU" sz="1200" dirty="0">
                <a:latin typeface="Consolas" panose="020B0609020204030204" pitchFamily="49" charset="0"/>
              </a:rPr>
              <a:t>// 5</a:t>
            </a:r>
          </a:p>
          <a:p>
            <a:r>
              <a:rPr lang="hu-HU" dirty="0" err="1"/>
              <a:t>Comparing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value</a:t>
            </a:r>
            <a:r>
              <a:rPr lang="hu-HU" dirty="0"/>
              <a:t> /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reference</a:t>
            </a:r>
            <a:endParaRPr lang="hu-HU" dirty="0"/>
          </a:p>
          <a:p>
            <a:pPr lvl="1"/>
            <a:r>
              <a:rPr lang="hu-HU" sz="1400" dirty="0" err="1"/>
              <a:t>Primitives</a:t>
            </a:r>
            <a:r>
              <a:rPr lang="hu-HU" sz="1400" dirty="0"/>
              <a:t>: </a:t>
            </a:r>
            <a:r>
              <a:rPr lang="hu-HU" sz="1400" dirty="0" err="1"/>
              <a:t>by</a:t>
            </a:r>
            <a:r>
              <a:rPr lang="hu-HU" sz="1400" dirty="0"/>
              <a:t> </a:t>
            </a:r>
            <a:r>
              <a:rPr lang="hu-HU" sz="1400" dirty="0" err="1"/>
              <a:t>value</a:t>
            </a:r>
            <a:endParaRPr lang="hu-HU" sz="1400" dirty="0"/>
          </a:p>
          <a:p>
            <a:pPr lvl="1"/>
            <a:r>
              <a:rPr lang="hu-HU" sz="1400" dirty="0" err="1"/>
              <a:t>Non-primitives</a:t>
            </a:r>
            <a:r>
              <a:rPr lang="hu-HU" sz="1400" dirty="0"/>
              <a:t>: </a:t>
            </a:r>
            <a:r>
              <a:rPr lang="hu-HU" sz="1400" dirty="0" err="1"/>
              <a:t>by</a:t>
            </a:r>
            <a:r>
              <a:rPr lang="hu-HU" sz="1400" dirty="0"/>
              <a:t> </a:t>
            </a:r>
            <a:r>
              <a:rPr lang="hu-HU" sz="1400" dirty="0" err="1"/>
              <a:t>reference</a:t>
            </a:r>
            <a:endParaRPr lang="hu-HU" sz="1400" dirty="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DATA TYPES &amp; LITERALS</a:t>
            </a:r>
          </a:p>
        </p:txBody>
      </p:sp>
      <p:pic>
        <p:nvPicPr>
          <p:cNvPr id="6" name="Picture 2" descr="http://slidenerd.com/wp-content/uploads/2014/09/Snap-2014-09-27-at-10.28.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92" y="1879014"/>
            <a:ext cx="3675676" cy="36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18147" y="1240393"/>
            <a:ext cx="2643459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IMMUTABILITY</a:t>
            </a:r>
          </a:p>
        </p:txBody>
      </p:sp>
    </p:spTree>
    <p:extLst>
      <p:ext uri="{BB962C8B-B14F-4D97-AF65-F5344CB8AC3E}">
        <p14:creationId xmlns:p14="http://schemas.microsoft.com/office/powerpoint/2010/main" val="656571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1" r="5748" b="1"/>
          <a:stretch/>
        </p:blipFill>
        <p:spPr>
          <a:xfrm>
            <a:off x="0" y="0"/>
            <a:ext cx="9144000" cy="6858000"/>
          </a:xfrm>
        </p:spPr>
      </p:pic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866629" y="3276170"/>
            <a:ext cx="2934073" cy="284693"/>
          </a:xfrm>
        </p:spPr>
        <p:txBody>
          <a:bodyPr/>
          <a:lstStyle/>
          <a:p>
            <a:r>
              <a:rPr lang="hu-HU"/>
              <a:t>JavaScript – An Introduction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3816558" cy="647100"/>
          </a:xfrm>
        </p:spPr>
        <p:txBody>
          <a:bodyPr/>
          <a:lstStyle/>
          <a:p>
            <a:r>
              <a:rPr lang="hu-HU" dirty="0"/>
              <a:t>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825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147" y="1545997"/>
            <a:ext cx="4643710" cy="4572000"/>
          </a:xfrm>
        </p:spPr>
        <p:txBody>
          <a:bodyPr>
            <a:normAutofit fontScale="92500" lnSpcReduction="10000"/>
          </a:bodyPr>
          <a:lstStyle/>
          <a:p>
            <a:r>
              <a:rPr lang="hu-HU" sz="1800" dirty="0">
                <a:solidFill>
                  <a:srgbClr val="1A9CB0"/>
                </a:solidFill>
                <a:latin typeface="Consolas" panose="020B0609020204030204" pitchFamily="49" charset="0"/>
              </a:rPr>
              <a:t>.</a:t>
            </a:r>
            <a:r>
              <a:rPr lang="hu-HU" sz="1800" dirty="0" err="1">
                <a:solidFill>
                  <a:srgbClr val="1A9CB0"/>
                </a:solidFill>
                <a:latin typeface="Consolas" panose="020B0609020204030204" pitchFamily="49" charset="0"/>
              </a:rPr>
              <a:t>length</a:t>
            </a:r>
            <a:b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</a:br>
            <a:r>
              <a:rPr lang="hu-HU" dirty="0" err="1">
                <a:solidFill>
                  <a:srgbClr val="464547"/>
                </a:solidFill>
                <a:latin typeface="+mj-lt"/>
              </a:rPr>
              <a:t>returns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the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length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of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the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String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.</a:t>
            </a:r>
            <a:br>
              <a:rPr lang="hu-HU" dirty="0">
                <a:solidFill>
                  <a:srgbClr val="464547"/>
                </a:solidFill>
                <a:latin typeface="+mj-lt"/>
              </a:rPr>
            </a:br>
            <a:r>
              <a:rPr lang="hu-HU" sz="1200" dirty="0">
                <a:solidFill>
                  <a:srgbClr val="2FC2D9"/>
                </a:solidFill>
                <a:latin typeface="Consolas" panose="020B0609020204030204" pitchFamily="49" charset="0"/>
              </a:rPr>
              <a:t>’</a:t>
            </a:r>
            <a:r>
              <a:rPr lang="hu-HU" sz="1200" dirty="0" err="1">
                <a:solidFill>
                  <a:srgbClr val="1A9CB0"/>
                </a:solidFill>
                <a:latin typeface="Consolas" panose="020B0609020204030204" pitchFamily="49" charset="0"/>
              </a:rPr>
              <a:t>bird</a:t>
            </a:r>
            <a:r>
              <a:rPr lang="hu-HU" sz="1200" dirty="0">
                <a:solidFill>
                  <a:srgbClr val="2FC2D9"/>
                </a:solidFill>
                <a:latin typeface="Consolas" panose="020B0609020204030204" pitchFamily="49" charset="0"/>
              </a:rPr>
              <a:t>’.</a:t>
            </a:r>
            <a:r>
              <a:rPr lang="hu-HU" sz="1200" dirty="0" err="1">
                <a:solidFill>
                  <a:srgbClr val="2FC2D9"/>
                </a:solidFill>
                <a:latin typeface="Consolas" panose="020B0609020204030204" pitchFamily="49" charset="0"/>
              </a:rPr>
              <a:t>length</a:t>
            </a:r>
            <a:r>
              <a:rPr lang="hu-HU" sz="1200" dirty="0">
                <a:solidFill>
                  <a:srgbClr val="2FC2D9"/>
                </a:solidFill>
                <a:latin typeface="Consolas" panose="020B0609020204030204" pitchFamily="49" charset="0"/>
              </a:rPr>
              <a:t>;</a:t>
            </a:r>
            <a:r>
              <a:rPr lang="hu-HU" sz="1200" dirty="0">
                <a:solidFill>
                  <a:srgbClr val="464547"/>
                </a:solidFill>
                <a:latin typeface="+mj-lt"/>
              </a:rPr>
              <a:t> // 4</a:t>
            </a:r>
            <a:endParaRPr lang="hu-HU" sz="1400" dirty="0">
              <a:solidFill>
                <a:srgbClr val="464547"/>
              </a:solidFill>
              <a:latin typeface="+mj-lt"/>
            </a:endParaRPr>
          </a:p>
          <a:p>
            <a:r>
              <a:rPr lang="hu-HU" sz="1800" dirty="0">
                <a:solidFill>
                  <a:srgbClr val="1A9CB0"/>
                </a:solidFill>
                <a:latin typeface="Consolas" panose="020B0609020204030204" pitchFamily="49" charset="0"/>
              </a:rPr>
              <a:t>.</a:t>
            </a:r>
            <a:r>
              <a:rPr lang="hu-HU" sz="1800" dirty="0" err="1">
                <a:solidFill>
                  <a:srgbClr val="1A9CB0"/>
                </a:solidFill>
                <a:latin typeface="Consolas" panose="020B0609020204030204" pitchFamily="49" charset="0"/>
              </a:rPr>
              <a:t>split</a:t>
            </a:r>
            <a:r>
              <a:rPr lang="hu-HU" sz="1800" dirty="0">
                <a:solidFill>
                  <a:srgbClr val="1A9CB0"/>
                </a:solidFill>
                <a:latin typeface="Consolas" panose="020B0609020204030204" pitchFamily="49" charset="0"/>
              </a:rPr>
              <a:t>()</a:t>
            </a:r>
            <a:b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</a:br>
            <a:r>
              <a:rPr lang="hu-HU" dirty="0" err="1">
                <a:solidFill>
                  <a:srgbClr val="464547"/>
                </a:solidFill>
                <a:latin typeface="+mj-lt"/>
              </a:rPr>
              <a:t>splits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the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string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into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an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array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by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the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given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separator</a:t>
            </a:r>
            <a:br>
              <a:rPr lang="hu-HU" sz="1400" dirty="0">
                <a:solidFill>
                  <a:srgbClr val="464547"/>
                </a:solidFill>
                <a:latin typeface="+mj-lt"/>
              </a:rPr>
            </a:br>
            <a:r>
              <a:rPr lang="hu-HU" sz="12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lang="hu-HU" sz="1200" dirty="0" err="1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</a:t>
            </a:r>
            <a:r>
              <a:rPr lang="hu-HU" sz="12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’.</a:t>
            </a:r>
            <a:r>
              <a:rPr lang="hu-HU" sz="1200" dirty="0" err="1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</a:t>
            </a:r>
            <a:r>
              <a:rPr lang="hu-HU" sz="12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// </a:t>
            </a:r>
            <a:r>
              <a:rPr lang="hu-HU" sz="12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[’a’, ’p’, ’</a:t>
            </a:r>
            <a:r>
              <a:rPr lang="hu-HU" sz="1200" dirty="0" err="1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hu-HU" sz="12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’l’, ’e’]</a:t>
            </a:r>
            <a:br>
              <a:rPr lang="hu-HU" sz="12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hu-HU" sz="12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lang="hu-HU" sz="1200" dirty="0" err="1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house</a:t>
            </a:r>
            <a:r>
              <a:rPr lang="hu-HU" sz="1200" dirty="0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hu-HU" sz="1200" dirty="0" err="1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</a:t>
            </a:r>
            <a:r>
              <a:rPr lang="hu-HU" sz="12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’.</a:t>
            </a:r>
            <a:r>
              <a:rPr lang="hu-HU" sz="1200" dirty="0" err="1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split</a:t>
            </a:r>
            <a:r>
              <a:rPr lang="hu-HU" sz="12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(’ ’)</a:t>
            </a:r>
            <a:r>
              <a:rPr lang="hu-HU" sz="12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[’</a:t>
            </a:r>
            <a:r>
              <a:rPr lang="hu-HU" sz="1200" dirty="0" err="1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house</a:t>
            </a:r>
            <a:r>
              <a:rPr lang="hu-HU" sz="12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’</a:t>
            </a:r>
            <a:r>
              <a:rPr lang="hu-HU" sz="1200" dirty="0" err="1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</a:t>
            </a:r>
            <a:r>
              <a:rPr lang="hu-HU" sz="12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’]</a:t>
            </a:r>
            <a:endParaRPr lang="hu-HU" dirty="0">
              <a:solidFill>
                <a:srgbClr val="4645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hu-HU" sz="1800" dirty="0">
                <a:solidFill>
                  <a:srgbClr val="1A9CB0"/>
                </a:solidFill>
                <a:latin typeface="Consolas" panose="020B0609020204030204" pitchFamily="49" charset="0"/>
              </a:rPr>
              <a:t>.</a:t>
            </a:r>
            <a:r>
              <a:rPr lang="hu-HU" sz="1800" dirty="0" err="1">
                <a:solidFill>
                  <a:srgbClr val="1A9CB0"/>
                </a:solidFill>
                <a:latin typeface="Consolas" panose="020B0609020204030204" pitchFamily="49" charset="0"/>
              </a:rPr>
              <a:t>concat</a:t>
            </a:r>
            <a:r>
              <a:rPr lang="hu-HU" sz="1800" dirty="0">
                <a:solidFill>
                  <a:srgbClr val="1A9CB0"/>
                </a:solidFill>
                <a:latin typeface="Consolas" panose="020B0609020204030204" pitchFamily="49" charset="0"/>
              </a:rPr>
              <a:t>()</a:t>
            </a:r>
            <a:b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</a:br>
            <a:r>
              <a:rPr lang="hu-HU" dirty="0" err="1">
                <a:solidFill>
                  <a:srgbClr val="464547"/>
                </a:solidFill>
                <a:latin typeface="+mj-lt"/>
              </a:rPr>
              <a:t>concatenates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multiple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strings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into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one</a:t>
            </a:r>
            <a:br>
              <a:rPr lang="hu-HU" dirty="0">
                <a:solidFill>
                  <a:srgbClr val="464547"/>
                </a:solidFill>
                <a:latin typeface="+mj-lt"/>
              </a:rPr>
            </a:br>
            <a:r>
              <a:rPr lang="hu-HU" sz="12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lang="hu-HU" sz="1200" dirty="0" err="1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</a:t>
            </a:r>
            <a:r>
              <a:rPr lang="hu-HU" sz="12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’.</a:t>
            </a:r>
            <a:r>
              <a:rPr lang="hu-HU" sz="1200" dirty="0" err="1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concat</a:t>
            </a:r>
            <a:r>
              <a:rPr lang="hu-HU" sz="12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(’ </a:t>
            </a:r>
            <a:r>
              <a:rPr lang="hu-HU" sz="1200" dirty="0" err="1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</a:t>
            </a:r>
            <a:r>
              <a:rPr lang="hu-HU" sz="12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’</a:t>
            </a:r>
            <a:r>
              <a:rPr lang="hu-HU" sz="1200" dirty="0" err="1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three</a:t>
            </a:r>
            <a:r>
              <a:rPr lang="hu-HU" sz="12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’); </a:t>
            </a:r>
            <a:r>
              <a:rPr lang="hu-HU" sz="12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’</a:t>
            </a:r>
            <a:r>
              <a:rPr lang="hu-HU" sz="1200" dirty="0" err="1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</a:t>
            </a:r>
            <a:r>
              <a:rPr lang="hu-HU" sz="12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hu-HU" sz="1200" dirty="0" err="1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twothree</a:t>
            </a:r>
            <a:r>
              <a:rPr lang="hu-HU" sz="12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lvl="1"/>
            <a:r>
              <a:rPr lang="hu-HU" sz="1400" dirty="0" err="1">
                <a:solidFill>
                  <a:srgbClr val="464547"/>
                </a:solidFill>
                <a:latin typeface="+mn-lt"/>
                <a:cs typeface="Consolas" panose="020B0609020204030204" pitchFamily="49" charset="0"/>
              </a:rPr>
              <a:t>With</a:t>
            </a:r>
            <a:r>
              <a:rPr lang="hu-HU" sz="1400" dirty="0">
                <a:solidFill>
                  <a:srgbClr val="464547"/>
                </a:solidFill>
                <a:latin typeface="+mn-lt"/>
                <a:cs typeface="Consolas" panose="020B0609020204030204" pitchFamily="49" charset="0"/>
              </a:rPr>
              <a:t> plus </a:t>
            </a:r>
            <a:r>
              <a:rPr lang="hu-HU" sz="1400" dirty="0" err="1">
                <a:solidFill>
                  <a:srgbClr val="464547"/>
                </a:solidFill>
                <a:latin typeface="+mn-lt"/>
                <a:cs typeface="Consolas" panose="020B0609020204030204" pitchFamily="49" charset="0"/>
              </a:rPr>
              <a:t>sign</a:t>
            </a:r>
            <a:endParaRPr lang="hu-HU" sz="1400" dirty="0">
              <a:solidFill>
                <a:srgbClr val="464547"/>
              </a:solidFill>
              <a:latin typeface="+mn-lt"/>
              <a:cs typeface="Consolas" panose="020B0609020204030204" pitchFamily="49" charset="0"/>
            </a:endParaRPr>
          </a:p>
          <a:p>
            <a:pPr lvl="1">
              <a:spcAft>
                <a:spcPts val="600"/>
              </a:spcAft>
            </a:pPr>
            <a:r>
              <a:rPr lang="hu-HU" sz="14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r>
              <a:rPr lang="hu-HU" sz="1400" dirty="0" err="1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I’m</a:t>
            </a:r>
            <a:r>
              <a:rPr lang="hu-HU" sz="14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hu-HU" sz="1400" dirty="0" err="1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concatenated</a:t>
            </a:r>
            <a:r>
              <a:rPr lang="hu-HU" sz="14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” + ”</a:t>
            </a:r>
            <a:r>
              <a:rPr lang="hu-HU" sz="1400" dirty="0" err="1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hu-HU" sz="14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.”</a:t>
            </a:r>
          </a:p>
          <a:p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.</a:t>
            </a:r>
            <a:r>
              <a:rPr lang="hu-HU" dirty="0" err="1">
                <a:solidFill>
                  <a:srgbClr val="1A9CB0"/>
                </a:solidFill>
                <a:latin typeface="Consolas" panose="020B0609020204030204" pitchFamily="49" charset="0"/>
              </a:rPr>
              <a:t>indexOf</a:t>
            </a: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()</a:t>
            </a:r>
            <a:b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</a:br>
            <a:r>
              <a:rPr lang="en-US" sz="1400" dirty="0"/>
              <a:t>Returns the index of the first occurrence of the specified value or -1 if not found</a:t>
            </a:r>
            <a:br>
              <a:rPr lang="en-US" dirty="0"/>
            </a:br>
            <a:r>
              <a:rPr lang="hu-HU" sz="12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lang="hu-HU" sz="1200" dirty="0" err="1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funeral</a:t>
            </a:r>
            <a:r>
              <a:rPr lang="hu-HU" sz="12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’.</a:t>
            </a:r>
            <a:r>
              <a:rPr lang="hu-HU" sz="1200" dirty="0" err="1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</a:t>
            </a:r>
            <a:r>
              <a:rPr lang="hu-HU" sz="12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(’</a:t>
            </a:r>
            <a:r>
              <a:rPr lang="hu-HU" sz="1200" dirty="0" err="1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</a:t>
            </a:r>
            <a:r>
              <a:rPr lang="hu-HU" sz="12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 </a:t>
            </a:r>
            <a:r>
              <a:rPr lang="hu-HU" sz="12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0</a:t>
            </a:r>
            <a:endParaRPr lang="hu-HU" dirty="0">
              <a:solidFill>
                <a:srgbClr val="4645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OPERATIONS</a:t>
            </a:r>
          </a:p>
        </p:txBody>
      </p:sp>
      <p:pic>
        <p:nvPicPr>
          <p:cNvPr id="6" name="Picture 2" descr="http://slidenerd.com/wp-content/uploads/2014/09/Snap-2014-09-27-at-10.28.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92" y="1879014"/>
            <a:ext cx="3675676" cy="36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18147" y="1240393"/>
            <a:ext cx="2643459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OPERATING ON STRINGS</a:t>
            </a:r>
          </a:p>
        </p:txBody>
      </p:sp>
    </p:spTree>
    <p:extLst>
      <p:ext uri="{BB962C8B-B14F-4D97-AF65-F5344CB8AC3E}">
        <p14:creationId xmlns:p14="http://schemas.microsoft.com/office/powerpoint/2010/main" val="3347596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147" y="1672997"/>
            <a:ext cx="4643710" cy="4572000"/>
          </a:xfrm>
        </p:spPr>
        <p:txBody>
          <a:bodyPr>
            <a:normAutofit/>
          </a:bodyPr>
          <a:lstStyle/>
          <a:p>
            <a:r>
              <a:rPr lang="hu-HU" sz="1800">
                <a:solidFill>
                  <a:srgbClr val="464547"/>
                </a:solidFill>
                <a:latin typeface="+mj-lt"/>
              </a:rPr>
              <a:t>Negation: </a:t>
            </a:r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  <a:p>
            <a:r>
              <a:rPr lang="hu-HU" sz="1800" b="1">
                <a:solidFill>
                  <a:srgbClr val="464547"/>
                </a:solidFill>
                <a:latin typeface="+mj-lt"/>
              </a:rPr>
              <a:t>Truthy</a:t>
            </a:r>
            <a:r>
              <a:rPr lang="hu-HU" sz="1800">
                <a:solidFill>
                  <a:srgbClr val="464547"/>
                </a:solidFill>
                <a:latin typeface="+mj-lt"/>
              </a:rPr>
              <a:t>: evaluates to </a:t>
            </a:r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hu-HU" sz="1800" b="1">
                <a:solidFill>
                  <a:srgbClr val="464547"/>
                </a:solidFill>
                <a:latin typeface="+mj-lt"/>
              </a:rPr>
              <a:t>Falsy</a:t>
            </a:r>
            <a:r>
              <a:rPr lang="hu-HU" sz="1800">
                <a:solidFill>
                  <a:srgbClr val="464547"/>
                </a:solidFill>
                <a:latin typeface="+mj-lt"/>
              </a:rPr>
              <a:t>: evaluates to </a:t>
            </a:r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</a:p>
          <a:p>
            <a:r>
              <a:rPr lang="hu-HU" sz="1800">
                <a:solidFill>
                  <a:srgbClr val="464547"/>
                </a:solidFill>
                <a:latin typeface="+mj-lt"/>
              </a:rPr>
              <a:t>Falsy values:</a:t>
            </a:r>
          </a:p>
          <a:p>
            <a:pPr lvl="1"/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</a:p>
          <a:p>
            <a:pPr lvl="1"/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lvl="1"/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””</a:t>
            </a:r>
          </a:p>
          <a:p>
            <a:pPr lvl="1"/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pPr lvl="1"/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</a:p>
          <a:p>
            <a:pPr lvl="1"/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 (Not a Number)</a:t>
            </a:r>
          </a:p>
          <a:p>
            <a:r>
              <a:rPr lang="hu-HU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Convert truthy/falsy to </a:t>
            </a:r>
            <a:r>
              <a:rPr lang="hu-HU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hu-HU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/</a:t>
            </a:r>
            <a:r>
              <a:rPr lang="hu-HU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br>
              <a:rPr lang="hu-HU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!!falsyValue </a:t>
            </a:r>
            <a:r>
              <a:rPr lang="hu-HU" sz="140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false</a:t>
            </a:r>
            <a:endParaRPr lang="hu-HU">
              <a:solidFill>
                <a:srgbClr val="4645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hu-HU" sz="1800">
              <a:solidFill>
                <a:srgbClr val="464547"/>
              </a:solidFill>
              <a:latin typeface="+mj-lt"/>
            </a:endParaRPr>
          </a:p>
          <a:p>
            <a:pPr lvl="1"/>
            <a:endParaRPr lang="hu-HU" sz="1800">
              <a:solidFill>
                <a:srgbClr val="464547"/>
              </a:solidFill>
              <a:latin typeface="+mj-lt"/>
            </a:endParaRP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OPERATIONS</a:t>
            </a:r>
          </a:p>
        </p:txBody>
      </p:sp>
      <p:pic>
        <p:nvPicPr>
          <p:cNvPr id="6" name="Picture 2" descr="http://slidenerd.com/wp-content/uploads/2014/09/Snap-2014-09-27-at-10.28.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92" y="1879014"/>
            <a:ext cx="3675676" cy="36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18147" y="1240393"/>
            <a:ext cx="2643459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OPERATING ON BOOLEANS</a:t>
            </a:r>
          </a:p>
        </p:txBody>
      </p:sp>
    </p:spTree>
    <p:extLst>
      <p:ext uri="{BB962C8B-B14F-4D97-AF65-F5344CB8AC3E}">
        <p14:creationId xmlns:p14="http://schemas.microsoft.com/office/powerpoint/2010/main" val="3544421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147" y="1672997"/>
            <a:ext cx="4643710" cy="4572000"/>
          </a:xfrm>
        </p:spPr>
        <p:txBody>
          <a:bodyPr>
            <a:normAutofit/>
          </a:bodyPr>
          <a:lstStyle/>
          <a:p>
            <a:r>
              <a:rPr lang="hu-HU" sz="1800" dirty="0" err="1">
                <a:solidFill>
                  <a:srgbClr val="464547"/>
                </a:solidFill>
                <a:latin typeface="+mj-lt"/>
              </a:rPr>
              <a:t>Equality</a:t>
            </a:r>
            <a:br>
              <a:rPr lang="hu-HU" sz="18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hu-HU" sz="18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 </a:t>
            </a:r>
            <a:r>
              <a:rPr lang="hu-HU" sz="18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hu-HU" sz="18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 </a:t>
            </a:r>
            <a:r>
              <a:rPr lang="hu-HU" sz="1800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- </a:t>
            </a:r>
            <a:r>
              <a:rPr lang="hu-HU" sz="1800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compares</a:t>
            </a:r>
            <a:r>
              <a:rPr lang="hu-HU" sz="1800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hu-HU" sz="1800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value</a:t>
            </a:r>
            <a:r>
              <a:rPr lang="hu-HU" sz="1800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hu-HU" sz="1800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only</a:t>
            </a:r>
            <a:r>
              <a:rPr lang="hu-HU" sz="1800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hu-HU" sz="1100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(</a:t>
            </a:r>
            <a:r>
              <a:rPr lang="hu-HU" sz="1200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coercion</a:t>
            </a:r>
            <a:r>
              <a:rPr lang="hu-HU" sz="1100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)</a:t>
            </a:r>
            <a:br>
              <a:rPr lang="hu-HU" sz="18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hu-HU" sz="18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=== </a:t>
            </a:r>
            <a:r>
              <a:rPr lang="hu-HU" sz="18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hu-HU" sz="18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!== </a:t>
            </a:r>
            <a:r>
              <a:rPr lang="hu-HU" sz="1800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- </a:t>
            </a:r>
            <a:r>
              <a:rPr lang="hu-HU" sz="1800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compares</a:t>
            </a:r>
            <a:r>
              <a:rPr lang="hu-HU" sz="1800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hu-HU" sz="1800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value</a:t>
            </a:r>
            <a:r>
              <a:rPr lang="hu-HU" sz="1800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 and </a:t>
            </a:r>
            <a:r>
              <a:rPr lang="hu-HU" sz="1800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type</a:t>
            </a:r>
            <a:endParaRPr lang="hu-HU" sz="1800" dirty="0">
              <a:solidFill>
                <a:srgbClr val="464547"/>
              </a:solidFill>
              <a:latin typeface="+mj-lt"/>
              <a:cs typeface="Consolas" panose="020B0609020204030204" pitchFamily="49" charset="0"/>
            </a:endParaRPr>
          </a:p>
          <a:p>
            <a:r>
              <a:rPr lang="hu-HU" sz="1800" dirty="0" err="1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br>
              <a:rPr lang="hu-HU" sz="18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hu-HU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Returns</a:t>
            </a:r>
            <a:r>
              <a:rPr lang="hu-HU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the</a:t>
            </a:r>
            <a:r>
              <a:rPr lang="hu-HU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type</a:t>
            </a:r>
            <a:r>
              <a:rPr lang="hu-HU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 of </a:t>
            </a:r>
            <a:r>
              <a:rPr lang="hu-HU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the</a:t>
            </a:r>
            <a:r>
              <a:rPr lang="hu-HU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given</a:t>
            </a:r>
            <a:r>
              <a:rPr lang="hu-HU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expression</a:t>
            </a:r>
            <a:r>
              <a:rPr lang="hu-HU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as</a:t>
            </a:r>
            <a:r>
              <a:rPr lang="hu-HU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 a </a:t>
            </a:r>
            <a:r>
              <a:rPr lang="hu-HU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String</a:t>
            </a:r>
            <a:br>
              <a:rPr lang="hu-HU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</a:br>
            <a:r>
              <a:rPr lang="hu-HU" sz="1400" dirty="0" err="1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hu-HU" sz="14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hu-HU" sz="1400" dirty="0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hu-HU" sz="14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</a:t>
            </a:r>
            <a:r>
              <a:rPr lang="hu-HU" sz="14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”</a:t>
            </a:r>
            <a:r>
              <a:rPr lang="hu-HU" sz="1400" dirty="0" err="1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hu-HU" sz="14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br>
              <a:rPr lang="hu-HU" sz="14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hu-HU" sz="1400" dirty="0" err="1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hu-HU" sz="14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hu-HU" sz="1400" dirty="0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hu-HU" sz="14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hu-HU" sz="14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”</a:t>
            </a:r>
            <a:r>
              <a:rPr lang="hu-HU" sz="1400" dirty="0" err="1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hu-HU" sz="14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endParaRPr lang="hu-HU" sz="1800" dirty="0">
              <a:solidFill>
                <a:srgbClr val="4645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hu-HU" sz="1800" dirty="0" err="1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lang="hu-HU" sz="18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hu-HU" sz="1800" dirty="0" err="1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hu-HU" sz="18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hu-HU" sz="1800" dirty="0" err="1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hu-HU" sz="18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hu-HU" sz="18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hu-HU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Converts</a:t>
            </a:r>
            <a:r>
              <a:rPr lang="hu-HU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 a </a:t>
            </a:r>
            <a:r>
              <a:rPr lang="hu-HU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string</a:t>
            </a:r>
            <a:r>
              <a:rPr lang="hu-HU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to</a:t>
            </a:r>
            <a:r>
              <a:rPr lang="hu-HU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 an integer </a:t>
            </a:r>
            <a:r>
              <a:rPr lang="hu-HU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in</a:t>
            </a:r>
            <a:r>
              <a:rPr lang="hu-HU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 a </a:t>
            </a:r>
            <a:r>
              <a:rPr lang="hu-HU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given</a:t>
            </a:r>
            <a:r>
              <a:rPr lang="hu-HU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base</a:t>
            </a:r>
            <a:r>
              <a:rPr lang="hu-HU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. </a:t>
            </a:r>
            <a:r>
              <a:rPr lang="hu-HU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Returns</a:t>
            </a:r>
            <a:r>
              <a:rPr lang="hu-HU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r>
              <a:rPr lang="hu-HU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if</a:t>
            </a:r>
            <a:r>
              <a:rPr lang="hu-HU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fails</a:t>
            </a:r>
            <a:r>
              <a:rPr lang="hu-HU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  <a:t>.</a:t>
            </a:r>
            <a:br>
              <a:rPr lang="hu-HU" dirty="0">
                <a:solidFill>
                  <a:srgbClr val="464547"/>
                </a:solidFill>
                <a:latin typeface="+mj-lt"/>
                <a:cs typeface="Consolas" panose="020B0609020204030204" pitchFamily="49" charset="0"/>
              </a:rPr>
            </a:br>
            <a:r>
              <a:rPr lang="hu-HU" sz="1400" dirty="0" err="1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lang="hu-HU" sz="14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(”</a:t>
            </a:r>
            <a:r>
              <a:rPr lang="hu-HU" sz="1400" dirty="0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hu-HU" sz="14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 </a:t>
            </a:r>
            <a:r>
              <a:rPr lang="hu-HU" sz="1400" dirty="0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hu-HU" sz="14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</a:t>
            </a:r>
            <a:r>
              <a:rPr lang="hu-HU" sz="14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</a:t>
            </a:r>
            <a:br>
              <a:rPr lang="hu-HU" sz="14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hu-HU" sz="1400" dirty="0" err="1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parseInt</a:t>
            </a:r>
            <a:r>
              <a:rPr lang="hu-HU" sz="14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(”</a:t>
            </a:r>
            <a:r>
              <a:rPr lang="hu-HU" sz="1400" dirty="0" err="1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bobby</a:t>
            </a:r>
            <a:r>
              <a:rPr lang="hu-HU" sz="14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 </a:t>
            </a:r>
            <a:r>
              <a:rPr lang="hu-HU" sz="1400" dirty="0">
                <a:solidFill>
                  <a:srgbClr val="1A9C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hu-HU" sz="1400" dirty="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hu-HU" sz="1400" dirty="0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hu-HU" sz="1400" dirty="0" err="1">
                <a:solidFill>
                  <a:srgbClr val="4645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endParaRPr lang="hu-HU" sz="1800" dirty="0">
              <a:solidFill>
                <a:srgbClr val="46454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hu-HU" sz="1800" dirty="0">
              <a:solidFill>
                <a:srgbClr val="464547"/>
              </a:solidFill>
              <a:latin typeface="+mj-lt"/>
            </a:endParaRP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OPERATIONS</a:t>
            </a:r>
          </a:p>
        </p:txBody>
      </p:sp>
      <p:pic>
        <p:nvPicPr>
          <p:cNvPr id="6" name="Picture 2" descr="http://slidenerd.com/wp-content/uploads/2014/09/Snap-2014-09-27-at-10.28.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92" y="1879014"/>
            <a:ext cx="3675676" cy="36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18147" y="1240393"/>
            <a:ext cx="2643459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OTHER OPERATIONS</a:t>
            </a:r>
          </a:p>
        </p:txBody>
      </p:sp>
    </p:spTree>
    <p:extLst>
      <p:ext uri="{BB962C8B-B14F-4D97-AF65-F5344CB8AC3E}">
        <p14:creationId xmlns:p14="http://schemas.microsoft.com/office/powerpoint/2010/main" val="3575981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545997"/>
            <a:ext cx="4343400" cy="4572000"/>
          </a:xfrm>
        </p:spPr>
        <p:txBody>
          <a:bodyPr>
            <a:normAutofit/>
          </a:bodyPr>
          <a:lstStyle/>
          <a:p>
            <a:r>
              <a:rPr lang="hu-HU" dirty="0"/>
              <a:t>T</a:t>
            </a:r>
            <a:r>
              <a:rPr lang="en-US" dirty="0"/>
              <a:t>he process of converting value from one type to another </a:t>
            </a:r>
            <a:r>
              <a:rPr lang="hu-HU" dirty="0"/>
              <a:t>is being </a:t>
            </a:r>
            <a:r>
              <a:rPr lang="hu-HU" dirty="0" err="1"/>
              <a:t>called</a:t>
            </a:r>
            <a:r>
              <a:rPr lang="hu-HU" dirty="0"/>
              <a:t> </a:t>
            </a:r>
            <a:r>
              <a:rPr lang="hu-HU" dirty="0" err="1"/>
              <a:t>coercion</a:t>
            </a:r>
            <a:endParaRPr lang="hu-HU" dirty="0">
              <a:latin typeface="+mn-lt"/>
            </a:endParaRPr>
          </a:p>
          <a:p>
            <a:r>
              <a:rPr lang="hu-HU" dirty="0">
                <a:latin typeface="+mn-lt"/>
              </a:rPr>
              <a:t>Implicit </a:t>
            </a:r>
            <a:r>
              <a:rPr lang="hu-HU" dirty="0" err="1">
                <a:latin typeface="+mn-lt"/>
              </a:rPr>
              <a:t>coercion</a:t>
            </a:r>
            <a:endParaRPr lang="hu-HU" dirty="0">
              <a:latin typeface="+mn-lt"/>
            </a:endParaRPr>
          </a:p>
          <a:p>
            <a:pPr lvl="1"/>
            <a:r>
              <a:rPr lang="en-US" sz="1400" dirty="0"/>
              <a:t>values converted between</a:t>
            </a:r>
            <a:r>
              <a:rPr lang="hu-HU" sz="1400" dirty="0"/>
              <a:t> </a:t>
            </a:r>
            <a:r>
              <a:rPr lang="en-US" sz="1400" dirty="0"/>
              <a:t>different types automatically</a:t>
            </a:r>
            <a:endParaRPr lang="hu-HU" sz="1400" dirty="0"/>
          </a:p>
          <a:p>
            <a:pPr lvl="1"/>
            <a:r>
              <a:rPr lang="hu-HU" sz="1400" dirty="0">
                <a:solidFill>
                  <a:schemeClr val="accent6"/>
                </a:solidFill>
                <a:latin typeface="+mn-lt"/>
              </a:rPr>
              <a:t>1</a:t>
            </a:r>
            <a:r>
              <a:rPr lang="hu-HU" sz="1400" dirty="0"/>
              <a:t> + ”</a:t>
            </a:r>
            <a:r>
              <a:rPr lang="hu-HU" sz="1400" dirty="0" err="1"/>
              <a:t>1</a:t>
            </a:r>
            <a:r>
              <a:rPr lang="hu-HU" sz="1400" dirty="0"/>
              <a:t>” 		// ”11”</a:t>
            </a:r>
          </a:p>
          <a:p>
            <a:pPr lvl="1"/>
            <a:r>
              <a:rPr lang="hu-HU" sz="1400" dirty="0">
                <a:solidFill>
                  <a:schemeClr val="accent6"/>
                </a:solidFill>
                <a:latin typeface="+mn-lt"/>
              </a:rPr>
              <a:t>123 </a:t>
            </a:r>
            <a:r>
              <a:rPr lang="hu-HU" sz="1400" dirty="0"/>
              <a:t>== ”</a:t>
            </a:r>
            <a:r>
              <a:rPr lang="hu-HU" sz="1400" dirty="0" err="1"/>
              <a:t>123</a:t>
            </a:r>
            <a:r>
              <a:rPr lang="hu-HU" sz="1400" dirty="0"/>
              <a:t>” 	// </a:t>
            </a:r>
            <a:r>
              <a:rPr lang="hu-HU" sz="1400" dirty="0" err="1"/>
              <a:t>true</a:t>
            </a:r>
            <a:endParaRPr lang="hu-HU" sz="1400" dirty="0"/>
          </a:p>
          <a:p>
            <a:pPr lvl="1"/>
            <a:r>
              <a:rPr lang="hu-HU" sz="1400" dirty="0">
                <a:solidFill>
                  <a:schemeClr val="accent6"/>
                </a:solidFill>
                <a:latin typeface="+mn-lt"/>
              </a:rPr>
              <a:t>123 </a:t>
            </a:r>
            <a:r>
              <a:rPr lang="hu-HU" sz="1400" dirty="0"/>
              <a:t>=== ”</a:t>
            </a:r>
            <a:r>
              <a:rPr lang="hu-HU" sz="1400" dirty="0" err="1"/>
              <a:t>123</a:t>
            </a:r>
            <a:r>
              <a:rPr lang="hu-HU" sz="1400" dirty="0"/>
              <a:t>” 	// </a:t>
            </a:r>
            <a:r>
              <a:rPr lang="hu-HU" sz="1400" dirty="0" err="1"/>
              <a:t>false</a:t>
            </a:r>
            <a:endParaRPr lang="hu-HU" sz="1400" dirty="0"/>
          </a:p>
          <a:p>
            <a:pPr marL="457200" lvl="1" indent="0">
              <a:buNone/>
            </a:pPr>
            <a:endParaRPr lang="hu-HU" sz="1400" dirty="0"/>
          </a:p>
          <a:p>
            <a:r>
              <a:rPr lang="hu-HU" dirty="0">
                <a:latin typeface="+mn-lt"/>
              </a:rPr>
              <a:t>Explicit </a:t>
            </a:r>
            <a:r>
              <a:rPr lang="hu-HU" dirty="0" err="1">
                <a:latin typeface="+mn-lt"/>
              </a:rPr>
              <a:t>coercion</a:t>
            </a:r>
            <a:endParaRPr lang="hu-HU" dirty="0">
              <a:latin typeface="+mn-lt"/>
            </a:endParaRPr>
          </a:p>
          <a:p>
            <a:pPr lvl="1"/>
            <a:r>
              <a:rPr lang="en-US" sz="1400" dirty="0"/>
              <a:t>intention to convert between types</a:t>
            </a:r>
            <a:endParaRPr lang="hu-HU" sz="1400" dirty="0"/>
          </a:p>
          <a:p>
            <a:pPr lvl="1"/>
            <a:r>
              <a:rPr lang="hu-HU" sz="1400" dirty="0" err="1">
                <a:solidFill>
                  <a:schemeClr val="accent6"/>
                </a:solidFill>
                <a:latin typeface="+mn-lt"/>
              </a:rPr>
              <a:t>Number</a:t>
            </a:r>
            <a:r>
              <a:rPr lang="hu-HU" sz="1400" dirty="0">
                <a:latin typeface="+mn-lt"/>
              </a:rPr>
              <a:t>(”123”)</a:t>
            </a:r>
          </a:p>
          <a:p>
            <a:pPr lvl="1"/>
            <a:r>
              <a:rPr lang="hu-HU" sz="1400" dirty="0" err="1">
                <a:solidFill>
                  <a:schemeClr val="accent6"/>
                </a:solidFill>
                <a:latin typeface="+mn-lt"/>
              </a:rPr>
              <a:t>String</a:t>
            </a:r>
            <a:r>
              <a:rPr lang="hu-HU" sz="1400" dirty="0">
                <a:latin typeface="+mn-lt"/>
              </a:rPr>
              <a:t>(456)</a:t>
            </a:r>
          </a:p>
          <a:p>
            <a:pPr lvl="1"/>
            <a:r>
              <a:rPr lang="hu-HU" sz="1400" dirty="0" err="1">
                <a:solidFill>
                  <a:schemeClr val="accent6"/>
                </a:solidFill>
              </a:rPr>
              <a:t>Boolean</a:t>
            </a:r>
            <a:r>
              <a:rPr lang="hu-HU" sz="1400" dirty="0"/>
              <a:t>([”0”, </a:t>
            </a:r>
            <a:r>
              <a:rPr lang="hu-HU" sz="1400" dirty="0" err="1"/>
              <a:t>false</a:t>
            </a:r>
            <a:r>
              <a:rPr lang="hu-HU" sz="1400" dirty="0"/>
              <a:t>])</a:t>
            </a:r>
            <a:endParaRPr lang="hu-HU" sz="1400" dirty="0">
              <a:latin typeface="+mn-lt"/>
            </a:endParaRP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OPERATIONS</a:t>
            </a:r>
          </a:p>
        </p:txBody>
      </p:sp>
      <p:pic>
        <p:nvPicPr>
          <p:cNvPr id="6" name="Picture 2" descr="http://slidenerd.com/wp-content/uploads/2014/09/Snap-2014-09-27-at-10.28.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92" y="1879014"/>
            <a:ext cx="3675676" cy="36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418147" y="1240393"/>
            <a:ext cx="2643459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COERCION</a:t>
            </a:r>
          </a:p>
        </p:txBody>
      </p:sp>
    </p:spTree>
    <p:extLst>
      <p:ext uri="{BB962C8B-B14F-4D97-AF65-F5344CB8AC3E}">
        <p14:creationId xmlns:p14="http://schemas.microsoft.com/office/powerpoint/2010/main" val="1587665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1" r="5748" b="1"/>
          <a:stretch/>
        </p:blipFill>
        <p:spPr>
          <a:xfrm>
            <a:off x="0" y="0"/>
            <a:ext cx="9144000" cy="6858000"/>
          </a:xfrm>
        </p:spPr>
      </p:pic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866629" y="3276170"/>
            <a:ext cx="2934073" cy="284693"/>
          </a:xfrm>
        </p:spPr>
        <p:txBody>
          <a:bodyPr/>
          <a:lstStyle/>
          <a:p>
            <a:r>
              <a:rPr lang="hu-HU"/>
              <a:t>JavaScript – An Introduction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2471510" cy="647100"/>
          </a:xfrm>
        </p:spPr>
        <p:txBody>
          <a:bodyPr/>
          <a:lstStyle/>
          <a:p>
            <a:r>
              <a:rPr lang="hu-HU"/>
              <a:t>scopes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05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b="1" dirty="0">
                <a:solidFill>
                  <a:srgbClr val="1A9CB0"/>
                </a:solidFill>
              </a:rPr>
              <a:t>Scope</a:t>
            </a:r>
            <a:r>
              <a:rPr lang="hu-HU" sz="1800" dirty="0"/>
              <a:t>: a segment of code where a variable or a function is accessible</a:t>
            </a:r>
          </a:p>
          <a:p>
            <a:r>
              <a:rPr lang="hu-HU" sz="1800" dirty="0"/>
              <a:t>Unlike many other languages, JavaScript originally had no block scoping, only available from ES6</a:t>
            </a:r>
          </a:p>
          <a:p>
            <a:r>
              <a:rPr lang="hu-HU" sz="1800" dirty="0"/>
              <a:t>The </a:t>
            </a:r>
            <a:r>
              <a:rPr lang="hu-HU" sz="1800" dirty="0">
                <a:solidFill>
                  <a:srgbClr val="2FC2D9"/>
                </a:solidFill>
                <a:latin typeface="Consolas" panose="020B0609020204030204" pitchFamily="49" charset="0"/>
              </a:rPr>
              <a:t>var</a:t>
            </a:r>
            <a:r>
              <a:rPr lang="hu-HU" sz="1800" dirty="0"/>
              <a:t> keyword</a:t>
            </a:r>
          </a:p>
          <a:p>
            <a:r>
              <a:rPr lang="hu-HU" sz="1800" dirty="0"/>
              <a:t>The </a:t>
            </a:r>
            <a:r>
              <a:rPr lang="hu-HU" sz="1800" dirty="0">
                <a:solidFill>
                  <a:srgbClr val="1A9CB0"/>
                </a:solidFill>
                <a:latin typeface="Consolas" panose="020B0609020204030204" pitchFamily="49" charset="0"/>
              </a:rPr>
              <a:t>let</a:t>
            </a:r>
            <a:r>
              <a:rPr lang="hu-HU" sz="1800" dirty="0">
                <a:latin typeface="Consolas" panose="020B0609020204030204" pitchFamily="49" charset="0"/>
              </a:rPr>
              <a:t> </a:t>
            </a:r>
            <a:r>
              <a:rPr lang="hu-HU" sz="1800" dirty="0">
                <a:latin typeface="+mj-lt"/>
              </a:rPr>
              <a:t>and</a:t>
            </a:r>
            <a:r>
              <a:rPr lang="hu-HU" sz="1800" dirty="0">
                <a:latin typeface="Consolas" panose="020B0609020204030204" pitchFamily="49" charset="0"/>
              </a:rPr>
              <a:t> </a:t>
            </a:r>
            <a:r>
              <a:rPr lang="hu-HU" sz="1800" dirty="0">
                <a:solidFill>
                  <a:srgbClr val="1A9CB0"/>
                </a:solidFill>
                <a:latin typeface="Consolas" panose="020B0609020204030204" pitchFamily="49" charset="0"/>
              </a:rPr>
              <a:t>const</a:t>
            </a:r>
            <a:endParaRPr lang="hu-HU" sz="1800" dirty="0">
              <a:solidFill>
                <a:srgbClr val="1A9CB0"/>
              </a:solidFill>
            </a:endParaRPr>
          </a:p>
          <a:p>
            <a:r>
              <a:rPr lang="hu-HU" sz="1800" dirty="0"/>
              <a:t>Global scope vs. Function scope vs Block scope</a:t>
            </a:r>
          </a:p>
          <a:p>
            <a:pPr marL="0" indent="0">
              <a:buNone/>
            </a:pPr>
            <a:endParaRPr lang="hu-HU" sz="1800" dirty="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SCOPES</a:t>
            </a:r>
          </a:p>
        </p:txBody>
      </p:sp>
      <p:pic>
        <p:nvPicPr>
          <p:cNvPr id="6" name="Picture 2" descr="http://santini.io/perch/resources/javascript-code-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10"/>
          <a:stretch/>
        </p:blipFill>
        <p:spPr bwMode="auto">
          <a:xfrm>
            <a:off x="5599898" y="932688"/>
            <a:ext cx="3536081" cy="55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369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SCOPES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60363" y="1573215"/>
            <a:ext cx="4592637" cy="146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1000"/>
              </a:spcAft>
              <a:buClr>
                <a:srgbClr val="2FC2D9"/>
              </a:buClr>
            </a:pPr>
            <a:r>
              <a:rPr lang="hu-HU" dirty="0">
                <a:solidFill>
                  <a:srgbClr val="444444"/>
                </a:solidFill>
              </a:rPr>
              <a:t>A </a:t>
            </a:r>
            <a:r>
              <a:rPr lang="hu-HU" dirty="0" err="1">
                <a:solidFill>
                  <a:srgbClr val="444444"/>
                </a:solidFill>
              </a:rPr>
              <a:t>variable</a:t>
            </a:r>
            <a:r>
              <a:rPr lang="hu-HU" dirty="0">
                <a:solidFill>
                  <a:srgbClr val="444444"/>
                </a:solidFill>
              </a:rPr>
              <a:t> </a:t>
            </a:r>
            <a:r>
              <a:rPr lang="hu-HU" dirty="0" err="1">
                <a:solidFill>
                  <a:srgbClr val="444444"/>
                </a:solidFill>
              </a:rPr>
              <a:t>declared</a:t>
            </a:r>
            <a:r>
              <a:rPr lang="hu-HU" dirty="0">
                <a:solidFill>
                  <a:srgbClr val="444444"/>
                </a:solidFill>
              </a:rPr>
              <a:t> </a:t>
            </a:r>
            <a:r>
              <a:rPr lang="hu-HU" dirty="0" err="1">
                <a:solidFill>
                  <a:srgbClr val="444444"/>
                </a:solidFill>
              </a:rPr>
              <a:t>outside</a:t>
            </a:r>
            <a:r>
              <a:rPr lang="hu-HU" dirty="0">
                <a:solidFill>
                  <a:srgbClr val="444444"/>
                </a:solidFill>
              </a:rPr>
              <a:t> of a </a:t>
            </a:r>
            <a:r>
              <a:rPr lang="hu-HU" dirty="0" err="1">
                <a:solidFill>
                  <a:srgbClr val="444444"/>
                </a:solidFill>
              </a:rPr>
              <a:t>function</a:t>
            </a:r>
            <a:r>
              <a:rPr lang="hu-HU" dirty="0">
                <a:solidFill>
                  <a:srgbClr val="444444"/>
                </a:solidFill>
              </a:rPr>
              <a:t> </a:t>
            </a:r>
            <a:r>
              <a:rPr lang="hu-HU" dirty="0" err="1">
                <a:solidFill>
                  <a:srgbClr val="444444"/>
                </a:solidFill>
              </a:rPr>
              <a:t>or</a:t>
            </a:r>
            <a:r>
              <a:rPr lang="hu-HU" dirty="0">
                <a:solidFill>
                  <a:srgbClr val="444444"/>
                </a:solidFill>
              </a:rPr>
              <a:t> </a:t>
            </a:r>
            <a:r>
              <a:rPr lang="hu-HU" dirty="0" err="1">
                <a:solidFill>
                  <a:srgbClr val="444444"/>
                </a:solidFill>
              </a:rPr>
              <a:t>without</a:t>
            </a:r>
            <a:r>
              <a:rPr lang="hu-HU" dirty="0">
                <a:solidFill>
                  <a:srgbClr val="444444"/>
                </a:solidFill>
              </a:rPr>
              <a:t> </a:t>
            </a:r>
            <a:r>
              <a:rPr lang="hu-HU" dirty="0" err="1">
                <a:solidFill>
                  <a:srgbClr val="444444"/>
                </a:solidFill>
              </a:rPr>
              <a:t>the</a:t>
            </a:r>
            <a:r>
              <a:rPr lang="hu-HU" dirty="0">
                <a:solidFill>
                  <a:srgbClr val="444444"/>
                </a:solidFill>
              </a:rPr>
              <a:t> </a:t>
            </a:r>
            <a:r>
              <a:rPr lang="hu-HU" dirty="0">
                <a:solidFill>
                  <a:srgbClr val="1A9CB0"/>
                </a:solidFill>
                <a:latin typeface="Consolas" panose="020B0609020204030204" pitchFamily="49" charset="0"/>
              </a:rPr>
              <a:t>var</a:t>
            </a:r>
            <a:r>
              <a:rPr lang="hu-HU" dirty="0">
                <a:solidFill>
                  <a:srgbClr val="444444"/>
                </a:solidFill>
              </a:rPr>
              <a:t> </a:t>
            </a:r>
            <a:r>
              <a:rPr lang="hu-HU" dirty="0" err="1">
                <a:solidFill>
                  <a:srgbClr val="444444"/>
                </a:solidFill>
              </a:rPr>
              <a:t>keyword</a:t>
            </a:r>
            <a:r>
              <a:rPr lang="hu-HU" dirty="0">
                <a:solidFill>
                  <a:srgbClr val="444444"/>
                </a:solidFill>
              </a:rPr>
              <a:t> </a:t>
            </a:r>
            <a:r>
              <a:rPr lang="hu-HU" dirty="0" err="1">
                <a:solidFill>
                  <a:srgbClr val="444444"/>
                </a:solidFill>
              </a:rPr>
              <a:t>will</a:t>
            </a:r>
            <a:r>
              <a:rPr lang="hu-HU" dirty="0">
                <a:solidFill>
                  <a:srgbClr val="444444"/>
                </a:solidFill>
              </a:rPr>
              <a:t> be </a:t>
            </a:r>
            <a:r>
              <a:rPr lang="hu-HU" dirty="0" err="1">
                <a:solidFill>
                  <a:srgbClr val="444444"/>
                </a:solidFill>
              </a:rPr>
              <a:t>on</a:t>
            </a:r>
            <a:r>
              <a:rPr lang="hu-HU" dirty="0">
                <a:solidFill>
                  <a:srgbClr val="444444"/>
                </a:solidFill>
              </a:rPr>
              <a:t> </a:t>
            </a:r>
            <a:r>
              <a:rPr lang="hu-HU" dirty="0" err="1">
                <a:solidFill>
                  <a:srgbClr val="444444"/>
                </a:solidFill>
              </a:rPr>
              <a:t>the</a:t>
            </a:r>
            <a:r>
              <a:rPr lang="hu-HU" dirty="0">
                <a:solidFill>
                  <a:srgbClr val="444444"/>
                </a:solidFill>
              </a:rPr>
              <a:t> </a:t>
            </a:r>
            <a:r>
              <a:rPr lang="hu-HU" dirty="0" err="1">
                <a:solidFill>
                  <a:srgbClr val="444444"/>
                </a:solidFill>
              </a:rPr>
              <a:t>global</a:t>
            </a:r>
            <a:r>
              <a:rPr lang="hu-HU" dirty="0">
                <a:solidFill>
                  <a:srgbClr val="444444"/>
                </a:solidFill>
              </a:rPr>
              <a:t> </a:t>
            </a:r>
            <a:r>
              <a:rPr lang="hu-HU" dirty="0" err="1">
                <a:solidFill>
                  <a:srgbClr val="444444"/>
                </a:solidFill>
              </a:rPr>
              <a:t>scope</a:t>
            </a:r>
            <a:endParaRPr lang="en-US" dirty="0">
              <a:solidFill>
                <a:srgbClr val="444444"/>
              </a:solidFill>
            </a:endParaRPr>
          </a:p>
          <a:p>
            <a:pPr marL="0" indent="0">
              <a:lnSpc>
                <a:spcPts val="2200"/>
              </a:lnSpc>
              <a:spcAft>
                <a:spcPts val="1000"/>
              </a:spcAft>
              <a:buNone/>
            </a:pP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18148" y="2830287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FUNCTION SCOPE</a:t>
            </a:r>
            <a:endParaRPr lang="en-US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GLOBAL SCOPE</a:t>
            </a:r>
            <a:endParaRPr lang="en-US"/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360363" y="3150409"/>
            <a:ext cx="4592637" cy="105259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Clr>
                <a:srgbClr val="2FC2D9"/>
              </a:buClr>
            </a:pPr>
            <a:r>
              <a:rPr lang="hu-HU" dirty="0">
                <a:solidFill>
                  <a:srgbClr val="444444"/>
                </a:solidFill>
              </a:rPr>
              <a:t>Variables declared inside functions will be on the function’s scope and only visible inside that function and in its nested functions.</a:t>
            </a:r>
            <a:endParaRPr lang="en-US" dirty="0">
              <a:solidFill>
                <a:srgbClr val="444444"/>
              </a:solidFill>
            </a:endParaRPr>
          </a:p>
        </p:txBody>
      </p:sp>
      <p:pic>
        <p:nvPicPr>
          <p:cNvPr id="10" name="Picture 2" descr="http://santini.io/perch/resources/javascript-code-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10"/>
          <a:stretch/>
        </p:blipFill>
        <p:spPr bwMode="auto">
          <a:xfrm>
            <a:off x="5599898" y="932688"/>
            <a:ext cx="3536081" cy="55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418148" y="4476347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BLOCK SCOPE</a:t>
            </a:r>
            <a:endParaRPr lang="en-US" dirty="0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360363" y="4771813"/>
            <a:ext cx="4592637" cy="105259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Clr>
                <a:srgbClr val="2FC2D9"/>
              </a:buClr>
            </a:pPr>
            <a:r>
              <a:rPr lang="hu-HU" dirty="0">
                <a:solidFill>
                  <a:srgbClr val="444444"/>
                </a:solidFill>
              </a:rPr>
              <a:t>A variable declared with the </a:t>
            </a: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let</a:t>
            </a:r>
            <a:r>
              <a:rPr lang="hu-HU" dirty="0">
                <a:solidFill>
                  <a:srgbClr val="444444"/>
                </a:solidFill>
              </a:rPr>
              <a:t> or </a:t>
            </a: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const 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keyword will only be visible inside the block it was declared in, and it’s nested blocks</a:t>
            </a:r>
            <a:endParaRPr lang="en-US" dirty="0">
              <a:solidFill>
                <a:srgbClr val="46454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98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b="1" dirty="0"/>
              <a:t>David Burai</a:t>
            </a:r>
          </a:p>
          <a:p>
            <a:r>
              <a:rPr lang="hu-HU" sz="2000" b="1" dirty="0"/>
              <a:t>Mentee in 2017</a:t>
            </a:r>
          </a:p>
          <a:p>
            <a:r>
              <a:rPr lang="hu-HU" sz="2000" b="1" dirty="0"/>
              <a:t>UI developer at EPAM since 2018</a:t>
            </a:r>
          </a:p>
          <a:p>
            <a:endParaRPr lang="en-US" sz="1800" b="1" dirty="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ABOUT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7CA81-1A95-43F1-B8D0-0B9D38544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245" y="1439862"/>
            <a:ext cx="20669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02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SCOPES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360363" y="1573215"/>
            <a:ext cx="4592637" cy="4141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rgbClr val="2FC2D9"/>
              </a:buClr>
            </a:pPr>
            <a:r>
              <a:rPr lang="hu-HU" dirty="0" err="1">
                <a:solidFill>
                  <a:srgbClr val="444444"/>
                </a:solidFill>
              </a:rPr>
              <a:t>In</a:t>
            </a:r>
            <a:r>
              <a:rPr lang="hu-HU" dirty="0">
                <a:solidFill>
                  <a:srgbClr val="444444"/>
                </a:solidFill>
              </a:rPr>
              <a:t> JavaScript, a </a:t>
            </a:r>
            <a:r>
              <a:rPr lang="hu-HU" dirty="0" err="1">
                <a:solidFill>
                  <a:srgbClr val="444444"/>
                </a:solidFill>
              </a:rPr>
              <a:t>variable</a:t>
            </a:r>
            <a:r>
              <a:rPr lang="hu-HU" dirty="0">
                <a:solidFill>
                  <a:srgbClr val="444444"/>
                </a:solidFill>
              </a:rPr>
              <a:t> </a:t>
            </a:r>
            <a:r>
              <a:rPr lang="hu-HU" dirty="0" err="1">
                <a:solidFill>
                  <a:srgbClr val="444444"/>
                </a:solidFill>
              </a:rPr>
              <a:t>can</a:t>
            </a:r>
            <a:r>
              <a:rPr lang="hu-HU" dirty="0">
                <a:solidFill>
                  <a:srgbClr val="444444"/>
                </a:solidFill>
              </a:rPr>
              <a:t> be </a:t>
            </a:r>
            <a:r>
              <a:rPr lang="hu-HU" dirty="0" err="1">
                <a:solidFill>
                  <a:srgbClr val="444444"/>
                </a:solidFill>
              </a:rPr>
              <a:t>declared</a:t>
            </a:r>
            <a:r>
              <a:rPr lang="hu-HU" dirty="0">
                <a:solidFill>
                  <a:srgbClr val="444444"/>
                </a:solidFill>
              </a:rPr>
              <a:t> </a:t>
            </a:r>
            <a:r>
              <a:rPr lang="hu-HU" dirty="0" err="1">
                <a:solidFill>
                  <a:srgbClr val="444444"/>
                </a:solidFill>
              </a:rPr>
              <a:t>after</a:t>
            </a:r>
            <a:r>
              <a:rPr lang="hu-HU" dirty="0">
                <a:solidFill>
                  <a:srgbClr val="444444"/>
                </a:solidFill>
              </a:rPr>
              <a:t> </a:t>
            </a:r>
            <a:r>
              <a:rPr lang="hu-HU" dirty="0" err="1">
                <a:solidFill>
                  <a:srgbClr val="444444"/>
                </a:solidFill>
              </a:rPr>
              <a:t>it</a:t>
            </a:r>
            <a:r>
              <a:rPr lang="hu-HU" dirty="0">
                <a:solidFill>
                  <a:srgbClr val="444444"/>
                </a:solidFill>
              </a:rPr>
              <a:t> has </a:t>
            </a:r>
            <a:r>
              <a:rPr lang="hu-HU" dirty="0" err="1">
                <a:solidFill>
                  <a:srgbClr val="444444"/>
                </a:solidFill>
              </a:rPr>
              <a:t>been</a:t>
            </a:r>
            <a:r>
              <a:rPr lang="hu-HU" dirty="0">
                <a:solidFill>
                  <a:srgbClr val="444444"/>
                </a:solidFill>
              </a:rPr>
              <a:t> </a:t>
            </a:r>
            <a:r>
              <a:rPr lang="hu-HU" dirty="0" err="1">
                <a:solidFill>
                  <a:srgbClr val="444444"/>
                </a:solidFill>
              </a:rPr>
              <a:t>used</a:t>
            </a:r>
            <a:br>
              <a:rPr lang="hu-HU" dirty="0">
                <a:solidFill>
                  <a:srgbClr val="444444"/>
                </a:solidFill>
              </a:rPr>
            </a:br>
            <a:r>
              <a:rPr lang="hu-HU" sz="1400" dirty="0">
                <a:solidFill>
                  <a:srgbClr val="444444"/>
                </a:solidFill>
              </a:rPr>
              <a:t>  </a:t>
            </a:r>
            <a:r>
              <a:rPr lang="hu-HU" sz="1400" dirty="0">
                <a:solidFill>
                  <a:srgbClr val="2FC2D9"/>
                </a:solidFill>
                <a:latin typeface="Consolas" panose="020B0609020204030204" pitchFamily="49" charset="0"/>
              </a:rPr>
              <a:t>x = 5;</a:t>
            </a:r>
            <a:br>
              <a:rPr lang="hu-HU" sz="1400" dirty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400" dirty="0">
                <a:solidFill>
                  <a:srgbClr val="2FC2D9"/>
                </a:solidFill>
                <a:latin typeface="Consolas" panose="020B0609020204030204" pitchFamily="49" charset="0"/>
              </a:rPr>
              <a:t> </a:t>
            </a:r>
            <a:r>
              <a:rPr lang="hu-HU" sz="1400" dirty="0" err="1">
                <a:solidFill>
                  <a:srgbClr val="2FC2D9"/>
                </a:solidFill>
                <a:latin typeface="Consolas" panose="020B0609020204030204" pitchFamily="49" charset="0"/>
              </a:rPr>
              <a:t>console.log</a:t>
            </a:r>
            <a:r>
              <a:rPr lang="hu-HU" sz="1400" dirty="0">
                <a:solidFill>
                  <a:srgbClr val="2FC2D9"/>
                </a:solidFill>
                <a:latin typeface="Consolas" panose="020B0609020204030204" pitchFamily="49" charset="0"/>
              </a:rPr>
              <a:t>(x); </a:t>
            </a:r>
            <a:r>
              <a:rPr lang="hu-HU" sz="1400" dirty="0">
                <a:solidFill>
                  <a:srgbClr val="464547"/>
                </a:solidFill>
                <a:latin typeface="Consolas" panose="020B0609020204030204" pitchFamily="49" charset="0"/>
              </a:rPr>
              <a:t>// 5</a:t>
            </a:r>
            <a:br>
              <a:rPr lang="hu-HU" sz="1400" dirty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400" dirty="0">
                <a:solidFill>
                  <a:srgbClr val="2FC2D9"/>
                </a:solidFill>
                <a:latin typeface="Consolas" panose="020B0609020204030204" pitchFamily="49" charset="0"/>
              </a:rPr>
              <a:t> var x;</a:t>
            </a:r>
          </a:p>
          <a:p>
            <a:pPr>
              <a:lnSpc>
                <a:spcPct val="130000"/>
              </a:lnSpc>
              <a:buClr>
                <a:srgbClr val="2FC2D9"/>
              </a:buClr>
            </a:pPr>
            <a:r>
              <a:rPr lang="hu-HU" dirty="0">
                <a:solidFill>
                  <a:srgbClr val="464547"/>
                </a:solidFill>
                <a:latin typeface="+mj-lt"/>
              </a:rPr>
              <a:t>JavaScript has a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default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behavior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to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i="1" dirty="0" err="1">
                <a:solidFill>
                  <a:srgbClr val="464547"/>
                </a:solidFill>
                <a:latin typeface="+mj-lt"/>
              </a:rPr>
              <a:t>move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every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declaration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to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the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b="1" dirty="0">
                <a:solidFill>
                  <a:srgbClr val="464547"/>
                </a:solidFill>
                <a:latin typeface="+mj-lt"/>
              </a:rPr>
              <a:t>top of </a:t>
            </a:r>
            <a:r>
              <a:rPr lang="hu-HU" b="1" dirty="0" err="1">
                <a:solidFill>
                  <a:srgbClr val="464547"/>
                </a:solidFill>
                <a:latin typeface="+mj-lt"/>
              </a:rPr>
              <a:t>the</a:t>
            </a:r>
            <a:r>
              <a:rPr lang="hu-HU" b="1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b="1" dirty="0" err="1">
                <a:solidFill>
                  <a:srgbClr val="464547"/>
                </a:solidFill>
                <a:latin typeface="+mj-lt"/>
              </a:rPr>
              <a:t>current</a:t>
            </a:r>
            <a:r>
              <a:rPr lang="hu-HU" b="1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b="1" dirty="0" err="1">
                <a:solidFill>
                  <a:srgbClr val="464547"/>
                </a:solidFill>
                <a:latin typeface="+mj-lt"/>
              </a:rPr>
              <a:t>scope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.</a:t>
            </a:r>
            <a:br>
              <a:rPr lang="hu-HU" dirty="0">
                <a:solidFill>
                  <a:srgbClr val="464547"/>
                </a:solidFill>
                <a:latin typeface="+mj-lt"/>
              </a:rPr>
            </a:br>
            <a:r>
              <a:rPr lang="hu-HU" dirty="0" err="1">
                <a:solidFill>
                  <a:srgbClr val="464547"/>
                </a:solidFill>
                <a:latin typeface="+mj-lt"/>
              </a:rPr>
              <a:t>This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is </a:t>
            </a:r>
            <a:r>
              <a:rPr lang="hu-HU" dirty="0" err="1">
                <a:solidFill>
                  <a:srgbClr val="464547"/>
                </a:solidFill>
                <a:latin typeface="+mj-lt"/>
              </a:rPr>
              <a:t>called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 </a:t>
            </a:r>
            <a:r>
              <a:rPr lang="hu-HU" b="1" dirty="0" err="1">
                <a:solidFill>
                  <a:srgbClr val="464547"/>
                </a:solidFill>
                <a:latin typeface="+mj-lt"/>
              </a:rPr>
              <a:t>hoisting</a:t>
            </a:r>
            <a:r>
              <a:rPr lang="hu-HU" dirty="0">
                <a:solidFill>
                  <a:srgbClr val="464547"/>
                </a:solidFill>
                <a:latin typeface="+mj-lt"/>
              </a:rPr>
              <a:t>.</a:t>
            </a:r>
            <a:br>
              <a:rPr lang="hu-HU" dirty="0">
                <a:solidFill>
                  <a:srgbClr val="464547"/>
                </a:solidFill>
                <a:latin typeface="+mj-lt"/>
              </a:rPr>
            </a:br>
            <a:r>
              <a:rPr lang="hu-HU" dirty="0">
                <a:solidFill>
                  <a:srgbClr val="2FC2D9"/>
                </a:solidFill>
                <a:latin typeface="Consolas" panose="020B0609020204030204" pitchFamily="49" charset="0"/>
              </a:rPr>
              <a:t> var x;</a:t>
            </a:r>
            <a:br>
              <a:rPr lang="hu-HU" sz="1400" dirty="0">
                <a:solidFill>
                  <a:srgbClr val="464547"/>
                </a:solidFill>
                <a:latin typeface="+mj-lt"/>
              </a:rPr>
            </a:br>
            <a:r>
              <a:rPr lang="hu-HU" dirty="0">
                <a:solidFill>
                  <a:srgbClr val="464547"/>
                </a:solidFill>
                <a:latin typeface="+mj-lt"/>
              </a:rPr>
              <a:t>  </a:t>
            </a:r>
            <a:r>
              <a:rPr lang="hu-HU" sz="1400" dirty="0" err="1">
                <a:solidFill>
                  <a:srgbClr val="2FC2D9"/>
                </a:solidFill>
                <a:latin typeface="Consolas" panose="020B0609020204030204" pitchFamily="49" charset="0"/>
              </a:rPr>
              <a:t>x</a:t>
            </a:r>
            <a:r>
              <a:rPr lang="hu-HU" sz="1400" dirty="0">
                <a:solidFill>
                  <a:srgbClr val="2FC2D9"/>
                </a:solidFill>
                <a:latin typeface="Consolas" panose="020B0609020204030204" pitchFamily="49" charset="0"/>
              </a:rPr>
              <a:t> = 5;</a:t>
            </a:r>
            <a:br>
              <a:rPr lang="hu-HU" sz="1400" dirty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400" dirty="0">
                <a:solidFill>
                  <a:srgbClr val="2FC2D9"/>
                </a:solidFill>
                <a:latin typeface="Consolas" panose="020B0609020204030204" pitchFamily="49" charset="0"/>
              </a:rPr>
              <a:t> </a:t>
            </a:r>
            <a:r>
              <a:rPr lang="hu-HU" sz="1400" dirty="0" err="1">
                <a:solidFill>
                  <a:srgbClr val="2FC2D9"/>
                </a:solidFill>
                <a:latin typeface="Consolas" panose="020B0609020204030204" pitchFamily="49" charset="0"/>
              </a:rPr>
              <a:t>console.log</a:t>
            </a:r>
            <a:r>
              <a:rPr lang="hu-HU" sz="1400" dirty="0">
                <a:solidFill>
                  <a:srgbClr val="2FC2D9"/>
                </a:solidFill>
                <a:latin typeface="Consolas" panose="020B0609020204030204" pitchFamily="49" charset="0"/>
              </a:rPr>
              <a:t>(x); </a:t>
            </a:r>
            <a:r>
              <a:rPr lang="hu-HU" sz="1400" dirty="0">
                <a:solidFill>
                  <a:srgbClr val="464547"/>
                </a:solidFill>
                <a:latin typeface="Consolas" panose="020B0609020204030204" pitchFamily="49" charset="0"/>
              </a:rPr>
              <a:t>// 5</a:t>
            </a:r>
            <a:br>
              <a:rPr lang="hu-HU" sz="1400" dirty="0">
                <a:solidFill>
                  <a:srgbClr val="2FC2D9"/>
                </a:solidFill>
                <a:latin typeface="Consolas" panose="020B0609020204030204" pitchFamily="49" charset="0"/>
              </a:rPr>
            </a:br>
            <a:endParaRPr lang="hu-HU" sz="1400" dirty="0">
              <a:solidFill>
                <a:srgbClr val="2FC2D9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18148" y="1240393"/>
            <a:ext cx="3071286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HOISTING</a:t>
            </a:r>
            <a:endParaRPr lang="en-US"/>
          </a:p>
        </p:txBody>
      </p:sp>
      <p:pic>
        <p:nvPicPr>
          <p:cNvPr id="10" name="Picture 2" descr="http://santini.io/perch/resources/javascript-code-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10"/>
          <a:stretch/>
        </p:blipFill>
        <p:spPr bwMode="auto">
          <a:xfrm>
            <a:off x="5599898" y="932688"/>
            <a:ext cx="3536081" cy="55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845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SCOPES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HOISTING</a:t>
            </a:r>
            <a:endParaRPr lang="en-US" dirty="0"/>
          </a:p>
        </p:txBody>
      </p:sp>
      <p:pic>
        <p:nvPicPr>
          <p:cNvPr id="10" name="Picture 2" descr="http://santini.io/perch/resources/javascript-code-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10"/>
          <a:stretch/>
        </p:blipFill>
        <p:spPr bwMode="auto">
          <a:xfrm>
            <a:off x="5599898" y="932688"/>
            <a:ext cx="3536081" cy="55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90770"/>
              </p:ext>
            </p:extLst>
          </p:nvPr>
        </p:nvGraphicFramePr>
        <p:xfrm>
          <a:off x="418146" y="1843565"/>
          <a:ext cx="5052622" cy="2790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6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6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340">
                <a:tc>
                  <a:txBody>
                    <a:bodyPr/>
                    <a:lstStyle/>
                    <a:p>
                      <a:r>
                        <a:rPr lang="en-US" sz="1100" dirty="0"/>
                        <a:t>Source code</a:t>
                      </a:r>
                      <a:endParaRPr lang="hu-HU" sz="1100" dirty="0"/>
                    </a:p>
                  </a:txBody>
                  <a:tcPr marL="56481" marR="56481" marT="28240" marB="2824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After</a:t>
                      </a:r>
                      <a:r>
                        <a:rPr lang="en-US" sz="1100" baseline="0" dirty="0"/>
                        <a:t> hoisting</a:t>
                      </a:r>
                      <a:endParaRPr lang="hu-HU" sz="1100" dirty="0"/>
                    </a:p>
                  </a:txBody>
                  <a:tcPr marL="56481" marR="56481" marT="28240" marB="2824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5618">
                <a:tc>
                  <a:txBody>
                    <a:bodyPr/>
                    <a:lstStyle/>
                    <a:p>
                      <a:pPr rtl="0" fontAlgn="base"/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test</a:t>
                      </a:r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();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// test1</a:t>
                      </a:r>
                      <a:endParaRPr lang="hu-HU" sz="1100" b="0" i="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rtl="0" fontAlgn="base"/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test2(); // not a function!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rtl="0" fontAlgn="base"/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 </a:t>
                      </a:r>
                    </a:p>
                    <a:p>
                      <a:pPr rtl="0" fontAlgn="base"/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function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test</a:t>
                      </a:r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 {</a:t>
                      </a:r>
                    </a:p>
                    <a:p>
                      <a:pPr rtl="0" fontAlgn="base"/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hu-HU" sz="1100" b="0" i="0" kern="1200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console.log</a:t>
                      </a:r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'test1'</a:t>
                      </a:r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rtl="0" fontAlgn="base"/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} </a:t>
                      </a:r>
                    </a:p>
                    <a:p>
                      <a:pPr rtl="0" fontAlgn="base"/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 </a:t>
                      </a:r>
                    </a:p>
                    <a:p>
                      <a:pPr rtl="0" fontAlgn="base"/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var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test</a:t>
                      </a:r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 = function() {</a:t>
                      </a:r>
                    </a:p>
                    <a:p>
                      <a:pPr rtl="0" fontAlgn="base"/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  </a:t>
                      </a:r>
                      <a:r>
                        <a:rPr lang="hu-HU" sz="1100" b="0" i="0" kern="1200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console.log</a:t>
                      </a:r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'test2'</a:t>
                      </a:r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rtl="0" fontAlgn="base"/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};</a:t>
                      </a:r>
                    </a:p>
                    <a:p>
                      <a:endParaRPr lang="hu-HU" sz="1100" dirty="0"/>
                    </a:p>
                  </a:txBody>
                  <a:tcPr marL="56481" marR="56481" marT="28240" marB="28240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hu-HU" sz="1100" b="0" i="0" kern="1200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test</a:t>
                      </a:r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 {</a:t>
                      </a:r>
                    </a:p>
                    <a:p>
                      <a:pPr rtl="0" fontAlgn="base"/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hu-HU" sz="1100" b="0" i="0" kern="1200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console.log</a:t>
                      </a:r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'test1'</a:t>
                      </a:r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rtl="0" fontAlgn="base"/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} </a:t>
                      </a:r>
                    </a:p>
                    <a:p>
                      <a:endParaRPr lang="en-US" sz="1100" dirty="0"/>
                    </a:p>
                    <a:p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var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test</a:t>
                      </a:r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;</a:t>
                      </a:r>
                    </a:p>
                    <a:p>
                      <a:endParaRPr lang="en-US" sz="1100" dirty="0"/>
                    </a:p>
                    <a:p>
                      <a:pPr rtl="0" fontAlgn="base"/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test</a:t>
                      </a:r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();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endParaRPr lang="en-US" sz="1100" dirty="0"/>
                    </a:p>
                    <a:p>
                      <a:pPr rtl="0" fontAlgn="base"/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test</a:t>
                      </a:r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 = function() {</a:t>
                      </a:r>
                    </a:p>
                    <a:p>
                      <a:pPr rtl="0" fontAlgn="base"/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  </a:t>
                      </a:r>
                      <a:r>
                        <a:rPr lang="hu-HU" sz="1100" b="0" i="0" kern="1200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console.log</a:t>
                      </a:r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'test2'</a:t>
                      </a:r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rtl="0" fontAlgn="base"/>
                      <a:r>
                        <a:rPr lang="hu-HU" sz="1100" b="0" i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};</a:t>
                      </a:r>
                      <a:endParaRPr lang="hu-HU" sz="1100" dirty="0"/>
                    </a:p>
                  </a:txBody>
                  <a:tcPr marL="56481" marR="56481" marT="28240" marB="282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086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1" r="5748" b="1"/>
          <a:stretch/>
        </p:blipFill>
        <p:spPr>
          <a:xfrm>
            <a:off x="0" y="0"/>
            <a:ext cx="9144000" cy="6858000"/>
          </a:xfrm>
        </p:spPr>
      </p:pic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866629" y="3276170"/>
            <a:ext cx="2934073" cy="284693"/>
          </a:xfrm>
        </p:spPr>
        <p:txBody>
          <a:bodyPr/>
          <a:lstStyle/>
          <a:p>
            <a:r>
              <a:rPr lang="hu-HU"/>
              <a:t>JavaScript – An Introduction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3497432" cy="647100"/>
          </a:xfrm>
        </p:spPr>
        <p:txBody>
          <a:bodyPr/>
          <a:lstStyle/>
          <a:p>
            <a:r>
              <a:rPr lang="hu-HU" dirty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8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dirty="0"/>
              <a:t>O</a:t>
            </a:r>
            <a:r>
              <a:rPr lang="en-US" sz="1800" dirty="0"/>
              <a:t>ne of the fundamental building blocks in JavaScript</a:t>
            </a:r>
            <a:endParaRPr lang="hu-HU" sz="1800" dirty="0"/>
          </a:p>
          <a:p>
            <a:r>
              <a:rPr lang="en-US" sz="1800" dirty="0"/>
              <a:t>A function is a procedure—a set of statements that performs a task or calculates a value</a:t>
            </a:r>
            <a:endParaRPr lang="hu-HU" sz="1800" dirty="0"/>
          </a:p>
          <a:p>
            <a:r>
              <a:rPr lang="hu-HU" sz="1800" dirty="0" err="1"/>
              <a:t>Functional</a:t>
            </a:r>
            <a:r>
              <a:rPr lang="hu-HU" sz="1800" dirty="0"/>
              <a:t> </a:t>
            </a:r>
            <a:r>
              <a:rPr lang="hu-HU" sz="1800" dirty="0" err="1"/>
              <a:t>programming</a:t>
            </a:r>
            <a:r>
              <a:rPr lang="hu-HU" sz="1800" dirty="0"/>
              <a:t> (FP)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FUNCTIONS</a:t>
            </a:r>
          </a:p>
        </p:txBody>
      </p:sp>
      <p:pic>
        <p:nvPicPr>
          <p:cNvPr id="1028" name="Picture 4" descr="http://colintoh.com/content/blog/10-staying-sane-with-asynchronous-programming-promises-and-generators/fe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765"/>
          <a:stretch/>
        </p:blipFill>
        <p:spPr bwMode="auto">
          <a:xfrm>
            <a:off x="5021035" y="932688"/>
            <a:ext cx="4181687" cy="55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187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dirty="0" err="1"/>
              <a:t>In</a:t>
            </a:r>
            <a:r>
              <a:rPr lang="hu-HU" sz="1800" dirty="0"/>
              <a:t> JavaScript, </a:t>
            </a:r>
            <a:r>
              <a:rPr lang="hu-HU" sz="1800" dirty="0" err="1"/>
              <a:t>functions</a:t>
            </a:r>
            <a:r>
              <a:rPr lang="hu-HU" sz="1800" dirty="0"/>
              <a:t> </a:t>
            </a:r>
            <a:r>
              <a:rPr lang="hu-HU" sz="1800" dirty="0" err="1"/>
              <a:t>can</a:t>
            </a:r>
            <a:r>
              <a:rPr lang="hu-HU" sz="1800" dirty="0"/>
              <a:t> be </a:t>
            </a:r>
            <a:r>
              <a:rPr lang="hu-HU" sz="1800" dirty="0" err="1"/>
              <a:t>used</a:t>
            </a:r>
            <a:r>
              <a:rPr lang="hu-HU" sz="1800" dirty="0"/>
              <a:t> </a:t>
            </a:r>
            <a:r>
              <a:rPr lang="hu-HU" sz="1800" dirty="0" err="1"/>
              <a:t>in</a:t>
            </a:r>
            <a:r>
              <a:rPr lang="hu-HU" sz="1800" dirty="0"/>
              <a:t> a </a:t>
            </a:r>
            <a:r>
              <a:rPr lang="hu-HU" sz="1800" dirty="0" err="1"/>
              <a:t>very</a:t>
            </a:r>
            <a:r>
              <a:rPr lang="hu-HU" sz="1800" dirty="0"/>
              <a:t> </a:t>
            </a:r>
            <a:r>
              <a:rPr lang="hu-HU" sz="1800" dirty="0" err="1"/>
              <a:t>flexible</a:t>
            </a:r>
            <a:r>
              <a:rPr lang="hu-HU" sz="1800" dirty="0"/>
              <a:t> </a:t>
            </a:r>
            <a:r>
              <a:rPr lang="hu-HU" sz="1800" dirty="0" err="1"/>
              <a:t>way</a:t>
            </a:r>
            <a:endParaRPr lang="hu-HU" sz="1800" dirty="0"/>
          </a:p>
          <a:p>
            <a:r>
              <a:rPr lang="hu-HU" sz="1800" b="1" dirty="0" err="1"/>
              <a:t>First-class</a:t>
            </a:r>
            <a:r>
              <a:rPr lang="hu-HU" sz="1800" b="1" dirty="0"/>
              <a:t> </a:t>
            </a:r>
            <a:r>
              <a:rPr lang="hu-HU" sz="1800" dirty="0" err="1"/>
              <a:t>functions</a:t>
            </a:r>
            <a:r>
              <a:rPr lang="hu-HU" sz="1800" dirty="0"/>
              <a:t>:</a:t>
            </a:r>
          </a:p>
          <a:p>
            <a:pPr lvl="1"/>
            <a:r>
              <a:rPr lang="hu-HU" sz="1800" dirty="0" err="1"/>
              <a:t>they</a:t>
            </a:r>
            <a:r>
              <a:rPr lang="hu-HU" sz="1800" dirty="0"/>
              <a:t> </a:t>
            </a:r>
            <a:r>
              <a:rPr lang="hu-HU" sz="1800" dirty="0" err="1"/>
              <a:t>do</a:t>
            </a:r>
            <a:r>
              <a:rPr lang="hu-HU" sz="1800" dirty="0"/>
              <a:t> </a:t>
            </a:r>
            <a:r>
              <a:rPr lang="hu-HU" sz="1800" dirty="0" err="1"/>
              <a:t>not</a:t>
            </a:r>
            <a:r>
              <a:rPr lang="hu-HU" sz="1800" dirty="0"/>
              <a:t> </a:t>
            </a:r>
            <a:r>
              <a:rPr lang="hu-HU" sz="1800" dirty="0" err="1"/>
              <a:t>have</a:t>
            </a:r>
            <a:r>
              <a:rPr lang="hu-HU" sz="1800" dirty="0"/>
              <a:t> </a:t>
            </a:r>
            <a:r>
              <a:rPr lang="hu-HU" sz="1800" dirty="0" err="1"/>
              <a:t>any</a:t>
            </a:r>
            <a:r>
              <a:rPr lang="hu-HU" sz="1800" dirty="0"/>
              <a:t> </a:t>
            </a:r>
            <a:r>
              <a:rPr lang="hu-HU" sz="1800" dirty="0" err="1"/>
              <a:t>special</a:t>
            </a:r>
            <a:r>
              <a:rPr lang="hu-HU" sz="1800" dirty="0"/>
              <a:t> status and </a:t>
            </a:r>
            <a:r>
              <a:rPr lang="hu-HU" sz="1800" dirty="0" err="1"/>
              <a:t>are</a:t>
            </a:r>
            <a:r>
              <a:rPr lang="hu-HU" sz="1800" dirty="0"/>
              <a:t> </a:t>
            </a:r>
            <a:r>
              <a:rPr lang="hu-HU" sz="1800" dirty="0" err="1"/>
              <a:t>treated</a:t>
            </a:r>
            <a:r>
              <a:rPr lang="hu-HU" sz="1800" dirty="0"/>
              <a:t> </a:t>
            </a:r>
            <a:r>
              <a:rPr lang="hu-HU" sz="1800" dirty="0" err="1"/>
              <a:t>just</a:t>
            </a:r>
            <a:r>
              <a:rPr lang="hu-HU" sz="1800" dirty="0"/>
              <a:t> </a:t>
            </a:r>
            <a:r>
              <a:rPr lang="hu-HU" sz="1800" dirty="0" err="1"/>
              <a:t>like</a:t>
            </a:r>
            <a:r>
              <a:rPr lang="hu-HU" sz="1800" dirty="0"/>
              <a:t> </a:t>
            </a:r>
            <a:r>
              <a:rPr lang="hu-HU" sz="1800" dirty="0" err="1"/>
              <a:t>variables</a:t>
            </a:r>
            <a:endParaRPr lang="hu-HU" sz="1800" dirty="0"/>
          </a:p>
          <a:p>
            <a:pPr lvl="1"/>
            <a:r>
              <a:rPr lang="hu-HU" sz="1800" dirty="0" err="1"/>
              <a:t>you</a:t>
            </a:r>
            <a:r>
              <a:rPr lang="hu-HU" sz="1800" dirty="0"/>
              <a:t> </a:t>
            </a:r>
            <a:r>
              <a:rPr lang="hu-HU" sz="1800" dirty="0" err="1"/>
              <a:t>can</a:t>
            </a:r>
            <a:r>
              <a:rPr lang="hu-HU" sz="1800" dirty="0"/>
              <a:t> </a:t>
            </a:r>
            <a:r>
              <a:rPr lang="hu-HU" sz="1800" dirty="0" err="1"/>
              <a:t>pass</a:t>
            </a:r>
            <a:r>
              <a:rPr lang="hu-HU" sz="1800" dirty="0"/>
              <a:t> </a:t>
            </a:r>
            <a:r>
              <a:rPr lang="hu-HU" sz="1800" dirty="0" err="1"/>
              <a:t>them</a:t>
            </a:r>
            <a:r>
              <a:rPr lang="hu-HU" sz="1800" dirty="0"/>
              <a:t> </a:t>
            </a:r>
            <a:r>
              <a:rPr lang="hu-HU" sz="1800" dirty="0" err="1"/>
              <a:t>as</a:t>
            </a:r>
            <a:r>
              <a:rPr lang="hu-HU" sz="1800" dirty="0"/>
              <a:t> </a:t>
            </a:r>
            <a:r>
              <a:rPr lang="hu-HU" sz="1800" dirty="0" err="1"/>
              <a:t>arguments</a:t>
            </a:r>
            <a:r>
              <a:rPr lang="hu-HU" sz="1800" dirty="0"/>
              <a:t> </a:t>
            </a:r>
            <a:r>
              <a:rPr lang="hu-HU" sz="1800" dirty="0" err="1"/>
              <a:t>to</a:t>
            </a:r>
            <a:r>
              <a:rPr lang="hu-HU" sz="1800" dirty="0"/>
              <a:t> </a:t>
            </a:r>
            <a:r>
              <a:rPr lang="hu-HU" sz="1800" dirty="0" err="1"/>
              <a:t>other</a:t>
            </a:r>
            <a:r>
              <a:rPr lang="hu-HU" sz="1800" dirty="0"/>
              <a:t> </a:t>
            </a:r>
            <a:r>
              <a:rPr lang="hu-HU" sz="1800" dirty="0" err="1"/>
              <a:t>functions</a:t>
            </a:r>
            <a:endParaRPr lang="hu-HU" sz="1800" dirty="0"/>
          </a:p>
          <a:p>
            <a:pPr lvl="1"/>
            <a:r>
              <a:rPr lang="hu-HU" sz="1800" dirty="0" err="1"/>
              <a:t>you</a:t>
            </a:r>
            <a:r>
              <a:rPr lang="hu-HU" sz="1800" dirty="0"/>
              <a:t> </a:t>
            </a:r>
            <a:r>
              <a:rPr lang="hu-HU" sz="1800" dirty="0" err="1"/>
              <a:t>can</a:t>
            </a:r>
            <a:r>
              <a:rPr lang="hu-HU" sz="1800" dirty="0"/>
              <a:t> </a:t>
            </a:r>
            <a:r>
              <a:rPr lang="hu-HU" sz="1800" dirty="0" err="1"/>
              <a:t>return</a:t>
            </a:r>
            <a:r>
              <a:rPr lang="hu-HU" sz="1800" dirty="0"/>
              <a:t> </a:t>
            </a:r>
            <a:r>
              <a:rPr lang="hu-HU" sz="1800" dirty="0" err="1"/>
              <a:t>them</a:t>
            </a:r>
            <a:r>
              <a:rPr lang="hu-HU" sz="1800" dirty="0"/>
              <a:t> </a:t>
            </a:r>
            <a:r>
              <a:rPr lang="hu-HU" sz="1800" dirty="0" err="1"/>
              <a:t>from</a:t>
            </a:r>
            <a:r>
              <a:rPr lang="hu-HU" sz="1800" dirty="0"/>
              <a:t> </a:t>
            </a:r>
            <a:r>
              <a:rPr lang="hu-HU" sz="1800" dirty="0" err="1"/>
              <a:t>other</a:t>
            </a:r>
            <a:r>
              <a:rPr lang="hu-HU" sz="1800" dirty="0"/>
              <a:t> </a:t>
            </a:r>
            <a:r>
              <a:rPr lang="hu-HU" sz="1800" dirty="0" err="1"/>
              <a:t>functions</a:t>
            </a:r>
            <a:endParaRPr lang="hu-HU" sz="1800" dirty="0"/>
          </a:p>
          <a:p>
            <a:pPr lvl="1"/>
            <a:r>
              <a:rPr lang="hu-HU" sz="1800" dirty="0" err="1"/>
              <a:t>can</a:t>
            </a:r>
            <a:r>
              <a:rPr lang="hu-HU" sz="1800" dirty="0"/>
              <a:t> </a:t>
            </a:r>
            <a:r>
              <a:rPr lang="hu-HU" sz="1800" dirty="0" err="1"/>
              <a:t>store</a:t>
            </a:r>
            <a:r>
              <a:rPr lang="hu-HU" sz="1800" dirty="0"/>
              <a:t> </a:t>
            </a:r>
            <a:r>
              <a:rPr lang="hu-HU" sz="1800" dirty="0" err="1"/>
              <a:t>them</a:t>
            </a:r>
            <a:r>
              <a:rPr lang="hu-HU" sz="1800" dirty="0"/>
              <a:t> </a:t>
            </a:r>
            <a:r>
              <a:rPr lang="hu-HU" sz="1800" dirty="0" err="1"/>
              <a:t>in</a:t>
            </a:r>
            <a:r>
              <a:rPr lang="hu-HU" sz="1800" dirty="0"/>
              <a:t> </a:t>
            </a:r>
            <a:r>
              <a:rPr lang="hu-HU" sz="1800" dirty="0" err="1"/>
              <a:t>variables</a:t>
            </a:r>
            <a:r>
              <a:rPr lang="hu-HU" sz="1800" dirty="0"/>
              <a:t> and </a:t>
            </a:r>
            <a:r>
              <a:rPr lang="hu-HU" sz="1800" dirty="0" err="1"/>
              <a:t>data</a:t>
            </a:r>
            <a:r>
              <a:rPr lang="hu-HU" sz="1800" dirty="0"/>
              <a:t> </a:t>
            </a:r>
            <a:r>
              <a:rPr lang="hu-HU" sz="1800" dirty="0" err="1"/>
              <a:t>structures</a:t>
            </a:r>
            <a:endParaRPr lang="hu-HU" sz="1800" dirty="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FUNCTIONS</a:t>
            </a:r>
          </a:p>
        </p:txBody>
      </p:sp>
      <p:pic>
        <p:nvPicPr>
          <p:cNvPr id="1028" name="Picture 4" descr="http://colintoh.com/content/blog/10-staying-sane-with-asynchronous-programming-promises-and-generators/fe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765"/>
          <a:stretch/>
        </p:blipFill>
        <p:spPr bwMode="auto">
          <a:xfrm>
            <a:off x="5021035" y="932688"/>
            <a:ext cx="4181687" cy="55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412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sz="1800" dirty="0" err="1"/>
              <a:t>Function</a:t>
            </a:r>
            <a:r>
              <a:rPr lang="hu-HU" sz="1800" dirty="0"/>
              <a:t> </a:t>
            </a:r>
            <a:r>
              <a:rPr lang="hu-HU" sz="1800" dirty="0" err="1"/>
              <a:t>declarations</a:t>
            </a:r>
            <a:endParaRPr lang="hu-HU" sz="1800" dirty="0"/>
          </a:p>
          <a:p>
            <a:pPr lvl="1"/>
            <a:r>
              <a:rPr lang="hu-HU" sz="1400" dirty="0" err="1"/>
              <a:t>They</a:t>
            </a:r>
            <a:r>
              <a:rPr lang="hu-HU" sz="1400" dirty="0"/>
              <a:t> </a:t>
            </a:r>
            <a:r>
              <a:rPr lang="hu-HU" sz="1400" dirty="0" err="1"/>
              <a:t>are</a:t>
            </a:r>
            <a:r>
              <a:rPr lang="hu-HU" sz="1400" dirty="0"/>
              <a:t> </a:t>
            </a:r>
            <a:r>
              <a:rPr lang="hu-HU" sz="1400" dirty="0" err="1"/>
              <a:t>hoisted</a:t>
            </a:r>
            <a:r>
              <a:rPr lang="hu-HU" sz="1400" dirty="0"/>
              <a:t> </a:t>
            </a:r>
            <a:r>
              <a:rPr lang="hu-HU" sz="1400" dirty="0" err="1"/>
              <a:t>with</a:t>
            </a:r>
            <a:r>
              <a:rPr lang="hu-HU" sz="1400" dirty="0"/>
              <a:t> </a:t>
            </a:r>
            <a:r>
              <a:rPr lang="hu-HU" sz="1400" dirty="0" err="1"/>
              <a:t>the</a:t>
            </a:r>
            <a:r>
              <a:rPr lang="hu-HU" sz="1400" dirty="0"/>
              <a:t> </a:t>
            </a:r>
            <a:r>
              <a:rPr lang="hu-HU" sz="1400" dirty="0" err="1"/>
              <a:t>definition</a:t>
            </a:r>
            <a:endParaRPr lang="hu-HU" sz="1400" dirty="0"/>
          </a:p>
          <a:p>
            <a:pPr lvl="1"/>
            <a:endParaRPr lang="hu-HU" sz="1400" dirty="0"/>
          </a:p>
          <a:p>
            <a:pPr marL="180000" lvl="1" indent="0">
              <a:buNone/>
            </a:pP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</a:rPr>
              <a:t>function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</a:rPr>
              <a:t>square</a:t>
            </a:r>
            <a:r>
              <a:rPr lang="en-US" sz="1400" dirty="0">
                <a:latin typeface="Consolas" panose="020B0609020204030204" pitchFamily="49" charset="0"/>
              </a:rPr>
              <a:t>(number) {</a:t>
            </a:r>
          </a:p>
          <a:p>
            <a:pPr marL="180000" lvl="1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latin typeface="Consolas" panose="020B0609020204030204" pitchFamily="49" charset="0"/>
              </a:rPr>
              <a:t> number * number;</a:t>
            </a:r>
          </a:p>
          <a:p>
            <a:pPr marL="180000" lvl="1" indent="0">
              <a:spcAft>
                <a:spcPts val="1200"/>
              </a:spcAft>
              <a:buNone/>
            </a:pPr>
            <a:r>
              <a:rPr lang="en-US" sz="1400" dirty="0">
                <a:latin typeface="Consolas" panose="020B0609020204030204" pitchFamily="49" charset="0"/>
              </a:rPr>
              <a:t>}</a:t>
            </a:r>
            <a:r>
              <a:rPr lang="hu-HU" sz="1400" dirty="0">
                <a:latin typeface="Consolas" panose="020B0609020204030204" pitchFamily="49" charset="0"/>
              </a:rPr>
              <a:t>;</a:t>
            </a:r>
          </a:p>
          <a:p>
            <a:r>
              <a:rPr lang="hu-HU" sz="1800" dirty="0" err="1"/>
              <a:t>Function</a:t>
            </a:r>
            <a:r>
              <a:rPr lang="hu-HU" sz="1800" dirty="0"/>
              <a:t> </a:t>
            </a:r>
            <a:r>
              <a:rPr lang="hu-HU" sz="1800" dirty="0" err="1"/>
              <a:t>expressions</a:t>
            </a:r>
            <a:endParaRPr lang="hu-HU" sz="1800" dirty="0"/>
          </a:p>
          <a:p>
            <a:pPr lvl="1"/>
            <a:r>
              <a:rPr lang="hu-HU" sz="1400" dirty="0" err="1"/>
              <a:t>Such</a:t>
            </a:r>
            <a:r>
              <a:rPr lang="hu-HU" sz="1400" dirty="0"/>
              <a:t> </a:t>
            </a:r>
            <a:r>
              <a:rPr lang="hu-HU" sz="1400" dirty="0" err="1"/>
              <a:t>functions</a:t>
            </a:r>
            <a:r>
              <a:rPr lang="hu-HU" sz="1400" dirty="0"/>
              <a:t> </a:t>
            </a:r>
            <a:r>
              <a:rPr lang="hu-HU" sz="1400" dirty="0" err="1"/>
              <a:t>can</a:t>
            </a:r>
            <a:r>
              <a:rPr lang="hu-HU" sz="1400" dirty="0"/>
              <a:t> be </a:t>
            </a:r>
            <a:r>
              <a:rPr lang="hu-HU" sz="1400" dirty="0" err="1"/>
              <a:t>anonymous</a:t>
            </a:r>
            <a:endParaRPr lang="hu-HU" sz="1400" dirty="0"/>
          </a:p>
          <a:p>
            <a:pPr lvl="1"/>
            <a:r>
              <a:rPr lang="hu-HU" sz="1400" dirty="0" err="1"/>
              <a:t>They</a:t>
            </a:r>
            <a:r>
              <a:rPr lang="hu-HU" sz="1400" dirty="0"/>
              <a:t> </a:t>
            </a:r>
            <a:r>
              <a:rPr lang="hu-HU" sz="1400" dirty="0" err="1"/>
              <a:t>are</a:t>
            </a:r>
            <a:r>
              <a:rPr lang="hu-HU" sz="1400" dirty="0"/>
              <a:t> </a:t>
            </a:r>
            <a:r>
              <a:rPr lang="hu-HU" sz="1400" dirty="0" err="1"/>
              <a:t>not</a:t>
            </a:r>
            <a:r>
              <a:rPr lang="hu-HU" sz="1400" dirty="0"/>
              <a:t> </a:t>
            </a:r>
            <a:r>
              <a:rPr lang="hu-HU" sz="1400" dirty="0" err="1"/>
              <a:t>hoisted</a:t>
            </a:r>
            <a:endParaRPr lang="hu-HU" sz="1400" dirty="0"/>
          </a:p>
          <a:p>
            <a:pPr lvl="1"/>
            <a:endParaRPr lang="hu-HU" sz="1400" dirty="0"/>
          </a:p>
          <a:p>
            <a:pPr marL="180000" lvl="1" indent="0">
              <a:buNone/>
            </a:pPr>
            <a:r>
              <a:rPr lang="en-US" sz="1400" dirty="0" err="1">
                <a:latin typeface="Consolas" panose="020B0609020204030204" pitchFamily="49" charset="0"/>
              </a:rPr>
              <a:t>var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</a:rPr>
              <a:t>square</a:t>
            </a:r>
            <a:r>
              <a:rPr lang="en-US" sz="1400" dirty="0"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</a:rPr>
              <a:t>function</a:t>
            </a:r>
            <a:r>
              <a:rPr lang="en-US" sz="1400" dirty="0">
                <a:latin typeface="Consolas" panose="020B0609020204030204" pitchFamily="49" charset="0"/>
              </a:rPr>
              <a:t>(number) { </a:t>
            </a:r>
            <a:endParaRPr lang="hu-HU" sz="1400" dirty="0">
              <a:latin typeface="Consolas" panose="020B0609020204030204" pitchFamily="49" charset="0"/>
            </a:endParaRPr>
          </a:p>
          <a:p>
            <a:pPr marL="180000" lvl="1" indent="0">
              <a:buNone/>
            </a:pPr>
            <a:r>
              <a:rPr lang="hu-HU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latin typeface="Consolas" panose="020B0609020204030204" pitchFamily="49" charset="0"/>
              </a:rPr>
              <a:t> number * number; </a:t>
            </a:r>
            <a:endParaRPr lang="hu-HU" sz="1400" dirty="0">
              <a:latin typeface="Consolas" panose="020B0609020204030204" pitchFamily="49" charset="0"/>
            </a:endParaRPr>
          </a:p>
          <a:p>
            <a:pPr marL="180000" lvl="1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};</a:t>
            </a:r>
            <a:endParaRPr lang="hu-HU" sz="1400" dirty="0">
              <a:latin typeface="Consolas" panose="020B0609020204030204" pitchFamily="49" charset="0"/>
            </a:endParaRPr>
          </a:p>
          <a:p>
            <a:pPr marL="180000" lvl="1" indent="0">
              <a:buNone/>
            </a:pPr>
            <a:endParaRPr lang="hu-HU" sz="1400" dirty="0">
              <a:latin typeface="Consolas" panose="020B0609020204030204" pitchFamily="49" charset="0"/>
            </a:endParaRPr>
          </a:p>
          <a:p>
            <a:pPr marL="180000" lvl="1" indent="0">
              <a:buNone/>
            </a:pPr>
            <a:r>
              <a:rPr lang="hu-HU" sz="1800" dirty="0"/>
              <a:t>Arrow functions</a:t>
            </a:r>
          </a:p>
          <a:p>
            <a:pPr marL="180000" lvl="1" indent="0">
              <a:buNone/>
            </a:pPr>
            <a:r>
              <a:rPr lang="en-US" sz="1300" dirty="0">
                <a:latin typeface="Consolas" panose="020B0609020204030204" pitchFamily="49" charset="0"/>
              </a:rPr>
              <a:t>var </a:t>
            </a:r>
            <a:r>
              <a:rPr lang="en-US" sz="1300" dirty="0">
                <a:solidFill>
                  <a:schemeClr val="accent6"/>
                </a:solidFill>
                <a:latin typeface="Consolas" panose="020B0609020204030204" pitchFamily="49" charset="0"/>
              </a:rPr>
              <a:t>square</a:t>
            </a:r>
            <a:r>
              <a:rPr lang="en-US" sz="1300" dirty="0">
                <a:latin typeface="Consolas" panose="020B0609020204030204" pitchFamily="49" charset="0"/>
              </a:rPr>
              <a:t> = (number)</a:t>
            </a:r>
            <a:r>
              <a:rPr lang="hu-HU" sz="1300" dirty="0">
                <a:latin typeface="Consolas" panose="020B0609020204030204" pitchFamily="49" charset="0"/>
              </a:rPr>
              <a:t> =&gt;</a:t>
            </a:r>
            <a:r>
              <a:rPr lang="en-US" sz="1300" dirty="0">
                <a:latin typeface="Consolas" panose="020B0609020204030204" pitchFamily="49" charset="0"/>
              </a:rPr>
              <a:t> { </a:t>
            </a:r>
            <a:endParaRPr lang="hu-HU" sz="1300" dirty="0">
              <a:latin typeface="Consolas" panose="020B0609020204030204" pitchFamily="49" charset="0"/>
            </a:endParaRPr>
          </a:p>
          <a:p>
            <a:pPr marL="180000" lvl="1" indent="0">
              <a:buNone/>
            </a:pPr>
            <a:r>
              <a:rPr lang="hu-HU" sz="1300" dirty="0">
                <a:latin typeface="Consolas" panose="020B0609020204030204" pitchFamily="49" charset="0"/>
              </a:rPr>
              <a:t>  </a:t>
            </a:r>
            <a:r>
              <a:rPr lang="en-US" sz="1300" dirty="0">
                <a:solidFill>
                  <a:schemeClr val="accent3"/>
                </a:solidFill>
                <a:latin typeface="Consolas" panose="020B0609020204030204" pitchFamily="49" charset="0"/>
              </a:rPr>
              <a:t>return</a:t>
            </a:r>
            <a:r>
              <a:rPr lang="en-US" sz="1300" dirty="0">
                <a:latin typeface="Consolas" panose="020B0609020204030204" pitchFamily="49" charset="0"/>
              </a:rPr>
              <a:t> number * number; </a:t>
            </a:r>
            <a:endParaRPr lang="hu-HU" sz="1300" dirty="0">
              <a:latin typeface="Consolas" panose="020B0609020204030204" pitchFamily="49" charset="0"/>
            </a:endParaRPr>
          </a:p>
          <a:p>
            <a:pPr marL="180000" lvl="1" indent="0">
              <a:buNone/>
            </a:pPr>
            <a:r>
              <a:rPr lang="en-US" sz="1300" dirty="0">
                <a:latin typeface="Consolas" panose="020B0609020204030204" pitchFamily="49" charset="0"/>
              </a:rPr>
              <a:t>};</a:t>
            </a:r>
            <a:endParaRPr lang="hu-HU" sz="1300" dirty="0">
              <a:latin typeface="Consolas" panose="020B0609020204030204" pitchFamily="49" charset="0"/>
            </a:endParaRPr>
          </a:p>
          <a:p>
            <a:pPr marL="180000" lvl="1" indent="0">
              <a:buNone/>
            </a:pPr>
            <a:endParaRPr lang="hu-HU" sz="1800" dirty="0"/>
          </a:p>
          <a:p>
            <a:pPr marL="180000" lvl="1" indent="0">
              <a:buNone/>
            </a:pPr>
            <a:endParaRPr lang="hu-HU" sz="1800" dirty="0"/>
          </a:p>
          <a:p>
            <a:pPr marL="180000" lvl="1" indent="0">
              <a:buNone/>
            </a:pPr>
            <a:endParaRPr lang="hu-HU" sz="1800" dirty="0">
              <a:latin typeface="Consolas" panose="020B0609020204030204" pitchFamily="49" charset="0"/>
            </a:endParaRP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FUNCTIONS</a:t>
            </a:r>
          </a:p>
        </p:txBody>
      </p:sp>
      <p:pic>
        <p:nvPicPr>
          <p:cNvPr id="1028" name="Picture 4" descr="http://colintoh.com/content/blog/10-staying-sane-with-asynchronous-programming-promises-and-generators/fe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765"/>
          <a:stretch/>
        </p:blipFill>
        <p:spPr bwMode="auto">
          <a:xfrm>
            <a:off x="5021035" y="932688"/>
            <a:ext cx="4181687" cy="55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790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dirty="0" err="1"/>
              <a:t>Nested</a:t>
            </a:r>
            <a:r>
              <a:rPr lang="hu-HU" sz="1800" dirty="0"/>
              <a:t> </a:t>
            </a:r>
            <a:r>
              <a:rPr lang="hu-HU" sz="1800" dirty="0" err="1"/>
              <a:t>functions</a:t>
            </a:r>
            <a:endParaRPr lang="hu-HU" sz="1800" dirty="0"/>
          </a:p>
          <a:p>
            <a:pPr lvl="1"/>
            <a:r>
              <a:rPr lang="hu-HU" dirty="0" err="1"/>
              <a:t>Function</a:t>
            </a:r>
            <a:r>
              <a:rPr lang="hu-HU" dirty="0"/>
              <a:t> </a:t>
            </a:r>
            <a:r>
              <a:rPr lang="hu-HU" dirty="0" err="1"/>
              <a:t>inside</a:t>
            </a:r>
            <a:r>
              <a:rPr lang="hu-HU" dirty="0"/>
              <a:t> </a:t>
            </a:r>
            <a:r>
              <a:rPr lang="hu-HU" dirty="0" err="1"/>
              <a:t>function</a:t>
            </a:r>
            <a:r>
              <a:rPr lang="hu-HU" dirty="0"/>
              <a:t>..</a:t>
            </a:r>
          </a:p>
          <a:p>
            <a:pPr lvl="1"/>
            <a:r>
              <a:rPr lang="hu-HU" dirty="0"/>
              <a:t>Each function creates its own scope and </a:t>
            </a:r>
            <a:r>
              <a:rPr lang="hu-HU" b="1" dirty="0"/>
              <a:t>has access to its outer scope</a:t>
            </a:r>
          </a:p>
          <a:p>
            <a:r>
              <a:rPr lang="hu-HU" sz="1800" dirty="0" err="1"/>
              <a:t>Parameters</a:t>
            </a:r>
            <a:endParaRPr lang="hu-HU" sz="1800" dirty="0"/>
          </a:p>
          <a:p>
            <a:pPr lvl="1"/>
            <a:r>
              <a:rPr lang="hu-HU" b="1" i="1" dirty="0" err="1"/>
              <a:t>arguments</a:t>
            </a:r>
            <a:r>
              <a:rPr lang="hu-HU" i="1" dirty="0"/>
              <a:t> </a:t>
            </a:r>
            <a:r>
              <a:rPr lang="hu-HU" dirty="0" err="1"/>
              <a:t>array-like</a:t>
            </a:r>
            <a:r>
              <a:rPr lang="hu-HU" dirty="0"/>
              <a:t> </a:t>
            </a:r>
            <a:r>
              <a:rPr lang="hu-HU" dirty="0" err="1"/>
              <a:t>object</a:t>
            </a:r>
            <a:endParaRPr lang="hu-HU" dirty="0"/>
          </a:p>
          <a:p>
            <a:pPr lvl="1"/>
            <a:r>
              <a:rPr lang="hu-HU" dirty="0" err="1"/>
              <a:t>Default</a:t>
            </a:r>
            <a:r>
              <a:rPr lang="hu-HU" dirty="0"/>
              <a:t> </a:t>
            </a:r>
            <a:r>
              <a:rPr lang="hu-HU" dirty="0" err="1"/>
              <a:t>parameters</a:t>
            </a:r>
            <a:r>
              <a:rPr lang="hu-HU" dirty="0"/>
              <a:t> (ES6)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FUNCTIONS</a:t>
            </a:r>
          </a:p>
        </p:txBody>
      </p:sp>
      <p:pic>
        <p:nvPicPr>
          <p:cNvPr id="1028" name="Picture 4" descr="http://colintoh.com/content/blog/10-staying-sane-with-asynchronous-programming-promises-and-generators/fe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765"/>
          <a:stretch/>
        </p:blipFill>
        <p:spPr bwMode="auto">
          <a:xfrm>
            <a:off x="5021035" y="932688"/>
            <a:ext cx="4181687" cy="55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169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1" r="5748" b="1"/>
          <a:stretch/>
        </p:blipFill>
        <p:spPr>
          <a:xfrm>
            <a:off x="0" y="0"/>
            <a:ext cx="9144000" cy="6858000"/>
          </a:xfrm>
        </p:spPr>
      </p:pic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866629" y="3276170"/>
            <a:ext cx="2934073" cy="284693"/>
          </a:xfrm>
        </p:spPr>
        <p:txBody>
          <a:bodyPr/>
          <a:lstStyle/>
          <a:p>
            <a:r>
              <a:rPr lang="hu-HU"/>
              <a:t>JavaScript – An Introduction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5726119" cy="647100"/>
          </a:xfrm>
        </p:spPr>
        <p:txBody>
          <a:bodyPr/>
          <a:lstStyle/>
          <a:p>
            <a:r>
              <a:rPr lang="hu-HU"/>
              <a:t>callbacks &amp; IIFE</a:t>
            </a:r>
            <a:r>
              <a:rPr lang="hu-HU" sz="2800"/>
              <a:t>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22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CALLBACKS &amp; IIFEs</a:t>
            </a:r>
          </a:p>
        </p:txBody>
      </p:sp>
      <p:pic>
        <p:nvPicPr>
          <p:cNvPr id="1028" name="Picture 4" descr="http://colintoh.com/content/blog/10-staying-sane-with-asynchronous-programming-promises-and-generators/fe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765"/>
          <a:stretch/>
        </p:blipFill>
        <p:spPr bwMode="auto">
          <a:xfrm>
            <a:off x="5021035" y="932688"/>
            <a:ext cx="4181687" cy="55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18148" y="1612059"/>
            <a:ext cx="4230052" cy="4766970"/>
          </a:xfrm>
        </p:spPr>
        <p:txBody>
          <a:bodyPr>
            <a:normAutofit/>
          </a:bodyPr>
          <a:lstStyle/>
          <a:p>
            <a:r>
              <a:rPr lang="hu-HU" sz="1800" b="1">
                <a:solidFill>
                  <a:srgbClr val="464547"/>
                </a:solidFill>
                <a:latin typeface="+mj-lt"/>
              </a:rPr>
              <a:t>Callbacks</a:t>
            </a:r>
            <a:r>
              <a:rPr lang="hu-HU" sz="1800">
                <a:solidFill>
                  <a:srgbClr val="464547"/>
                </a:solidFill>
                <a:latin typeface="+mj-lt"/>
              </a:rPr>
              <a:t> are essentially function arguments passed to another function, to be called at some point.</a:t>
            </a:r>
            <a:br>
              <a:rPr lang="hu-HU" sz="1800">
                <a:solidFill>
                  <a:srgbClr val="464547"/>
                </a:solidFill>
                <a:latin typeface="+mj-lt"/>
              </a:rPr>
            </a:br>
            <a:endParaRPr lang="hu-HU" sz="1800">
              <a:solidFill>
                <a:srgbClr val="2FC2D9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CALLBACKS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73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CALLBACKS &amp; IIFEs</a:t>
            </a:r>
          </a:p>
        </p:txBody>
      </p:sp>
      <p:pic>
        <p:nvPicPr>
          <p:cNvPr id="1028" name="Picture 4" descr="http://colintoh.com/content/blog/10-staying-sane-with-asynchronous-programming-promises-and-generators/fe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765"/>
          <a:stretch/>
        </p:blipFill>
        <p:spPr bwMode="auto">
          <a:xfrm>
            <a:off x="5021035" y="932688"/>
            <a:ext cx="4181687" cy="55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18148" y="1612059"/>
            <a:ext cx="4230052" cy="4766970"/>
          </a:xfrm>
        </p:spPr>
        <p:txBody>
          <a:bodyPr>
            <a:normAutofit/>
          </a:bodyPr>
          <a:lstStyle/>
          <a:p>
            <a:r>
              <a:rPr lang="hu-HU" sz="1800" b="1">
                <a:solidFill>
                  <a:srgbClr val="464547"/>
                </a:solidFill>
                <a:latin typeface="+mj-lt"/>
              </a:rPr>
              <a:t>Callbacks</a:t>
            </a:r>
            <a:r>
              <a:rPr lang="hu-HU" sz="1800">
                <a:solidFill>
                  <a:srgbClr val="464547"/>
                </a:solidFill>
                <a:latin typeface="+mj-lt"/>
              </a:rPr>
              <a:t> are essentially function arguments passed to another function, to be called at some point.</a:t>
            </a:r>
            <a:br>
              <a:rPr lang="hu-HU" sz="1800">
                <a:solidFill>
                  <a:srgbClr val="464547"/>
                </a:solidFill>
                <a:latin typeface="+mj-lt"/>
              </a:rPr>
            </a:br>
            <a:br>
              <a:rPr lang="hu-HU" sz="1800">
                <a:solidFill>
                  <a:srgbClr val="464547"/>
                </a:solidFill>
                <a:latin typeface="+mj-lt"/>
              </a:rPr>
            </a:br>
            <a:r>
              <a:rPr lang="hu-HU" sz="1700" b="1">
                <a:solidFill>
                  <a:srgbClr val="1A9CB0"/>
                </a:solidFill>
                <a:latin typeface="Consolas" panose="020B0609020204030204" pitchFamily="49" charset="0"/>
              </a:rPr>
              <a:t>funkyTown</a:t>
            </a:r>
            <a: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  <a:t>(true, groove);</a:t>
            </a:r>
            <a:b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</a:br>
            <a:b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  <a:t>function </a:t>
            </a:r>
            <a:r>
              <a:rPr lang="hu-HU" sz="1700" b="1">
                <a:solidFill>
                  <a:srgbClr val="1A9CB0"/>
                </a:solidFill>
                <a:latin typeface="Consolas" panose="020B0609020204030204" pitchFamily="49" charset="0"/>
              </a:rPr>
              <a:t>funkyTown</a:t>
            </a:r>
            <a: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  <a:t>(isFunk, </a:t>
            </a:r>
            <a:r>
              <a:rPr lang="hu-HU" sz="1700">
                <a:solidFill>
                  <a:srgbClr val="1A9CB0"/>
                </a:solidFill>
                <a:latin typeface="Consolas" panose="020B0609020204030204" pitchFamily="49" charset="0"/>
              </a:rPr>
              <a:t>cb</a:t>
            </a:r>
            <a: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  <a:t>) {</a:t>
            </a:r>
            <a:b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  <a:t>	console.</a:t>
            </a:r>
            <a:r>
              <a:rPr lang="hu-HU" sz="1700">
                <a:solidFill>
                  <a:srgbClr val="1A9CB0"/>
                </a:solidFill>
                <a:latin typeface="Consolas" panose="020B0609020204030204" pitchFamily="49" charset="0"/>
              </a:rPr>
              <a:t>log</a:t>
            </a:r>
            <a: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  <a:t>(’Funk? ’, isFunk);</a:t>
            </a:r>
            <a:b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  <a:t>	</a:t>
            </a:r>
            <a:r>
              <a:rPr lang="hu-HU" sz="1700">
                <a:solidFill>
                  <a:srgbClr val="1A9CB0"/>
                </a:solidFill>
                <a:latin typeface="Consolas" panose="020B0609020204030204" pitchFamily="49" charset="0"/>
              </a:rPr>
              <a:t>cb</a:t>
            </a:r>
            <a: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  <a:t>(’nananana’);</a:t>
            </a:r>
            <a:b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  <a:t>}</a:t>
            </a:r>
            <a:b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</a:br>
            <a:b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  <a:t>function </a:t>
            </a:r>
            <a:r>
              <a:rPr lang="hu-HU" sz="1700" b="1">
                <a:solidFill>
                  <a:srgbClr val="1A9CB0"/>
                </a:solidFill>
                <a:latin typeface="Consolas" panose="020B0609020204030204" pitchFamily="49" charset="0"/>
              </a:rPr>
              <a:t>groove</a:t>
            </a:r>
            <a: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  <a:t>(message) {</a:t>
            </a:r>
            <a:b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  <a:t>	console.</a:t>
            </a:r>
            <a:r>
              <a:rPr lang="hu-HU" sz="1700">
                <a:solidFill>
                  <a:srgbClr val="1A9CB0"/>
                </a:solidFill>
                <a:latin typeface="Consolas" panose="020B0609020204030204" pitchFamily="49" charset="0"/>
              </a:rPr>
              <a:t>log</a:t>
            </a:r>
            <a: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  <a:t>(message);</a:t>
            </a:r>
            <a:b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700">
                <a:solidFill>
                  <a:srgbClr val="2FC2D9"/>
                </a:solidFill>
                <a:latin typeface="Consolas" panose="020B0609020204030204" pitchFamily="49" charset="0"/>
              </a:rPr>
              <a:t>}</a:t>
            </a:r>
            <a:endParaRPr lang="hu-HU" sz="1800">
              <a:solidFill>
                <a:srgbClr val="2FC2D9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CALLBACKS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5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sz="1800" dirty="0"/>
              <a:t>What is JavaScript?</a:t>
            </a:r>
          </a:p>
          <a:p>
            <a:r>
              <a:rPr lang="hu-HU" sz="1800" dirty="0" err="1"/>
              <a:t>Identifiers</a:t>
            </a:r>
            <a:r>
              <a:rPr lang="hu-HU" sz="1800" dirty="0"/>
              <a:t> &amp; </a:t>
            </a:r>
            <a:r>
              <a:rPr lang="hu-HU" sz="1800" dirty="0" err="1"/>
              <a:t>Control</a:t>
            </a:r>
            <a:r>
              <a:rPr lang="hu-HU" sz="1800" dirty="0"/>
              <a:t> Flow</a:t>
            </a:r>
          </a:p>
          <a:p>
            <a:r>
              <a:rPr lang="hu-HU" sz="1800" dirty="0" err="1"/>
              <a:t>Error</a:t>
            </a:r>
            <a:r>
              <a:rPr lang="hu-HU" sz="1800" dirty="0"/>
              <a:t> </a:t>
            </a:r>
            <a:r>
              <a:rPr lang="hu-HU" sz="1800" dirty="0" err="1"/>
              <a:t>handling</a:t>
            </a:r>
            <a:endParaRPr lang="hu-HU" sz="1800" dirty="0"/>
          </a:p>
          <a:p>
            <a:r>
              <a:rPr lang="hu-HU" sz="1800" dirty="0"/>
              <a:t>Data </a:t>
            </a:r>
            <a:r>
              <a:rPr lang="hu-HU" sz="1800" dirty="0" err="1"/>
              <a:t>Types</a:t>
            </a:r>
            <a:r>
              <a:rPr lang="hu-HU" sz="1800" dirty="0"/>
              <a:t> &amp; </a:t>
            </a:r>
            <a:r>
              <a:rPr lang="hu-HU" sz="1800" dirty="0" err="1"/>
              <a:t>Literals</a:t>
            </a:r>
            <a:endParaRPr lang="hu-HU" sz="1800" dirty="0"/>
          </a:p>
          <a:p>
            <a:r>
              <a:rPr lang="hu-HU" sz="1800" dirty="0" err="1"/>
              <a:t>Operations</a:t>
            </a:r>
            <a:endParaRPr lang="en-US" sz="1800" dirty="0"/>
          </a:p>
          <a:p>
            <a:r>
              <a:rPr lang="hu-HU" sz="1800" dirty="0" err="1"/>
              <a:t>Scopes</a:t>
            </a:r>
            <a:endParaRPr lang="hu-HU" sz="1800" dirty="0"/>
          </a:p>
          <a:p>
            <a:r>
              <a:rPr lang="hu-HU" sz="1800" dirty="0" err="1"/>
              <a:t>Functions</a:t>
            </a:r>
            <a:endParaRPr lang="en-US" sz="1800" dirty="0"/>
          </a:p>
          <a:p>
            <a:r>
              <a:rPr lang="hu-HU" sz="1800" dirty="0"/>
              <a:t>Callbacks &amp; IIFEs</a:t>
            </a:r>
          </a:p>
          <a:p>
            <a:r>
              <a:rPr lang="hu-HU" sz="1800" dirty="0"/>
              <a:t>JSON</a:t>
            </a:r>
          </a:p>
          <a:p>
            <a:r>
              <a:rPr lang="hu-HU" sz="1800" dirty="0"/>
              <a:t>Timers</a:t>
            </a:r>
          </a:p>
          <a:p>
            <a:r>
              <a:rPr lang="hu-HU" sz="1800" b="1" dirty="0"/>
              <a:t>Exercises!</a:t>
            </a:r>
            <a:endParaRPr lang="en-US" sz="1800" b="1" dirty="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AGENDA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664" y="2031122"/>
            <a:ext cx="3173633" cy="317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44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CALLBACKS &amp; IIFEs</a:t>
            </a:r>
          </a:p>
        </p:txBody>
      </p:sp>
      <p:pic>
        <p:nvPicPr>
          <p:cNvPr id="1028" name="Picture 4" descr="http://colintoh.com/content/blog/10-staying-sane-with-asynchronous-programming-promises-and-generators/fe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765"/>
          <a:stretch/>
        </p:blipFill>
        <p:spPr bwMode="auto">
          <a:xfrm>
            <a:off x="5021035" y="932688"/>
            <a:ext cx="4181687" cy="55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18148" y="1612059"/>
            <a:ext cx="4230052" cy="4766970"/>
          </a:xfrm>
        </p:spPr>
        <p:txBody>
          <a:bodyPr>
            <a:normAutofit/>
          </a:bodyPr>
          <a:lstStyle/>
          <a:p>
            <a:r>
              <a:rPr lang="hu-HU" sz="1800">
                <a:solidFill>
                  <a:srgbClr val="464547"/>
                </a:solidFill>
                <a:latin typeface="+mj-lt"/>
              </a:rPr>
              <a:t>IIFE = </a:t>
            </a:r>
            <a:r>
              <a:rPr lang="hu-HU" sz="1800" b="1">
                <a:solidFill>
                  <a:srgbClr val="464547"/>
                </a:solidFill>
                <a:latin typeface="+mj-lt"/>
              </a:rPr>
              <a:t>Immediately Invoked Function Expression</a:t>
            </a:r>
          </a:p>
          <a:p>
            <a:r>
              <a:rPr lang="hu-HU" sz="1800">
                <a:solidFill>
                  <a:srgbClr val="464547"/>
                </a:solidFill>
                <a:latin typeface="+mj-lt"/>
              </a:rPr>
              <a:t>A special construct and design pattern in JavaScript</a:t>
            </a:r>
          </a:p>
          <a:p>
            <a:r>
              <a:rPr lang="hu-HU" sz="1800">
                <a:solidFill>
                  <a:srgbClr val="464547"/>
                </a:solidFill>
                <a:latin typeface="+mj-lt"/>
              </a:rPr>
              <a:t>Is a function that is called and executed immediately</a:t>
            </a:r>
            <a:endParaRPr lang="hu-HU" sz="2000">
              <a:solidFill>
                <a:srgbClr val="464547"/>
              </a:solidFill>
              <a:latin typeface="+mj-lt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IIFE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37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CALLBACKS &amp; IIFEs</a:t>
            </a:r>
          </a:p>
        </p:txBody>
      </p:sp>
      <p:pic>
        <p:nvPicPr>
          <p:cNvPr id="1028" name="Picture 4" descr="http://colintoh.com/content/blog/10-staying-sane-with-asynchronous-programming-promises-and-generators/fe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765"/>
          <a:stretch/>
        </p:blipFill>
        <p:spPr bwMode="auto">
          <a:xfrm>
            <a:off x="5021035" y="932688"/>
            <a:ext cx="4181687" cy="55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18148" y="1612059"/>
            <a:ext cx="4230052" cy="4766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b="1" dirty="0">
                <a:solidFill>
                  <a:srgbClr val="1A9CB0"/>
                </a:solidFill>
                <a:latin typeface="Consolas" panose="020B0609020204030204" pitchFamily="49" charset="0"/>
              </a:rPr>
              <a:t>(</a:t>
            </a:r>
            <a:r>
              <a:rPr lang="hu-HU" sz="2000" dirty="0">
                <a:solidFill>
                  <a:srgbClr val="2FC2D9"/>
                </a:solidFill>
                <a:latin typeface="Consolas" panose="020B0609020204030204" pitchFamily="49" charset="0"/>
              </a:rPr>
              <a:t>function(</a:t>
            </a:r>
            <a:r>
              <a:rPr lang="hu-HU" sz="2000" dirty="0">
                <a:solidFill>
                  <a:srgbClr val="1A9CB0"/>
                </a:solidFill>
                <a:latin typeface="Consolas" panose="020B0609020204030204" pitchFamily="49" charset="0"/>
              </a:rPr>
              <a:t>x</a:t>
            </a:r>
            <a:r>
              <a:rPr lang="hu-HU" sz="2000" dirty="0">
                <a:solidFill>
                  <a:srgbClr val="2FC2D9"/>
                </a:solidFill>
                <a:latin typeface="Consolas" panose="020B0609020204030204" pitchFamily="49" charset="0"/>
              </a:rPr>
              <a:t>) {</a:t>
            </a:r>
            <a:br>
              <a:rPr lang="hu-HU" sz="2000" dirty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2000" dirty="0">
                <a:solidFill>
                  <a:srgbClr val="2FC2D9"/>
                </a:solidFill>
                <a:latin typeface="Consolas" panose="020B0609020204030204" pitchFamily="49" charset="0"/>
              </a:rPr>
              <a:t>	console.log(’x:’, </a:t>
            </a:r>
            <a:r>
              <a:rPr lang="hu-HU" sz="2000" dirty="0">
                <a:solidFill>
                  <a:srgbClr val="1A9CB0"/>
                </a:solidFill>
                <a:latin typeface="Consolas" panose="020B0609020204030204" pitchFamily="49" charset="0"/>
              </a:rPr>
              <a:t>x</a:t>
            </a:r>
            <a:r>
              <a:rPr lang="hu-HU" sz="2000" dirty="0">
                <a:solidFill>
                  <a:srgbClr val="2FC2D9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hu-HU" sz="2000" dirty="0">
                <a:solidFill>
                  <a:srgbClr val="2FC2D9"/>
                </a:solidFill>
                <a:latin typeface="Consolas" panose="020B0609020204030204" pitchFamily="49" charset="0"/>
              </a:rPr>
              <a:t>}(8)</a:t>
            </a:r>
            <a:r>
              <a:rPr lang="hu-HU" sz="2000" b="1" dirty="0">
                <a:solidFill>
                  <a:srgbClr val="1A9CB0"/>
                </a:solidFill>
                <a:latin typeface="Consolas" panose="020B0609020204030204" pitchFamily="49" charset="0"/>
              </a:rPr>
              <a:t>)</a:t>
            </a:r>
            <a:r>
              <a:rPr lang="hu-HU" sz="2000" dirty="0">
                <a:solidFill>
                  <a:srgbClr val="2FC2D9"/>
                </a:solidFill>
                <a:latin typeface="Consolas" panose="020B0609020204030204" pitchFamily="49" charset="0"/>
              </a:rPr>
              <a:t>;	</a:t>
            </a:r>
            <a:r>
              <a:rPr lang="hu-HU" sz="2000" b="1" dirty="0">
                <a:solidFill>
                  <a:srgbClr val="464547"/>
                </a:solidFill>
                <a:latin typeface="Consolas" panose="020B0609020204030204" pitchFamily="49" charset="0"/>
              </a:rPr>
              <a:t>// x: 8</a:t>
            </a:r>
            <a:br>
              <a:rPr lang="hu-HU" sz="2000" b="1" dirty="0">
                <a:solidFill>
                  <a:srgbClr val="464547"/>
                </a:solidFill>
                <a:latin typeface="Consolas" panose="020B0609020204030204" pitchFamily="49" charset="0"/>
              </a:rPr>
            </a:br>
            <a:endParaRPr lang="hu-HU" sz="2000" b="1" dirty="0">
              <a:solidFill>
                <a:srgbClr val="464547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hu-HU" sz="2000" dirty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2000" dirty="0">
                <a:solidFill>
                  <a:srgbClr val="2FC2D9"/>
                </a:solidFill>
                <a:latin typeface="Consolas" panose="020B0609020204030204" pitchFamily="49" charset="0"/>
              </a:rPr>
              <a:t>var </a:t>
            </a:r>
            <a:r>
              <a:rPr lang="hu-HU" sz="2000" dirty="0">
                <a:solidFill>
                  <a:srgbClr val="1A9CB0"/>
                </a:solidFill>
                <a:latin typeface="Consolas" panose="020B0609020204030204" pitchFamily="49" charset="0"/>
              </a:rPr>
              <a:t>f</a:t>
            </a:r>
            <a:r>
              <a:rPr lang="hu-HU" sz="2000" dirty="0">
                <a:solidFill>
                  <a:srgbClr val="2FC2D9"/>
                </a:solidFill>
                <a:latin typeface="Consolas" panose="020B0609020204030204" pitchFamily="49" charset="0"/>
              </a:rPr>
              <a:t> = function(</a:t>
            </a:r>
            <a:r>
              <a:rPr lang="hu-HU" sz="2000" dirty="0">
                <a:solidFill>
                  <a:srgbClr val="1A9CB0"/>
                </a:solidFill>
                <a:latin typeface="Consolas" panose="020B0609020204030204" pitchFamily="49" charset="0"/>
              </a:rPr>
              <a:t>x</a:t>
            </a:r>
            <a:r>
              <a:rPr lang="hu-HU" sz="2000" dirty="0">
                <a:solidFill>
                  <a:srgbClr val="2FC2D9"/>
                </a:solidFill>
                <a:latin typeface="Consolas" panose="020B0609020204030204" pitchFamily="49" charset="0"/>
              </a:rPr>
              <a:t>) {</a:t>
            </a:r>
            <a:br>
              <a:rPr lang="hu-HU" sz="2000" dirty="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2000" dirty="0">
                <a:solidFill>
                  <a:srgbClr val="2FC2D9"/>
                </a:solidFill>
                <a:latin typeface="Consolas" panose="020B0609020204030204" pitchFamily="49" charset="0"/>
              </a:rPr>
              <a:t>	console.log(’x:’, </a:t>
            </a:r>
            <a:r>
              <a:rPr lang="hu-HU" sz="2000" dirty="0">
                <a:solidFill>
                  <a:srgbClr val="1A9CB0"/>
                </a:solidFill>
                <a:latin typeface="Consolas" panose="020B0609020204030204" pitchFamily="49" charset="0"/>
              </a:rPr>
              <a:t>x</a:t>
            </a:r>
            <a:r>
              <a:rPr lang="hu-HU" sz="2000" dirty="0">
                <a:solidFill>
                  <a:srgbClr val="2FC2D9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hu-HU" sz="2000" dirty="0">
                <a:solidFill>
                  <a:srgbClr val="2FC2D9"/>
                </a:solidFill>
                <a:latin typeface="Consolas" panose="020B0609020204030204" pitchFamily="49" charset="0"/>
              </a:rPr>
              <a:t>}(’cat’);	</a:t>
            </a:r>
            <a:r>
              <a:rPr lang="hu-HU" sz="2000" b="1" dirty="0">
                <a:solidFill>
                  <a:srgbClr val="464547"/>
                </a:solidFill>
                <a:latin typeface="Consolas" panose="020B0609020204030204" pitchFamily="49" charset="0"/>
              </a:rPr>
              <a:t>// x: ’cat’</a:t>
            </a:r>
          </a:p>
          <a:p>
            <a:pPr marL="0" indent="0">
              <a:buNone/>
            </a:pPr>
            <a:endParaRPr lang="hu-HU" sz="2000" dirty="0">
              <a:solidFill>
                <a:srgbClr val="2FC2D9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IIFE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1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CALLBACKS &amp; IIFEs</a:t>
            </a:r>
          </a:p>
        </p:txBody>
      </p:sp>
      <p:pic>
        <p:nvPicPr>
          <p:cNvPr id="1028" name="Picture 4" descr="http://colintoh.com/content/blog/10-staying-sane-with-asynchronous-programming-promises-and-generators/featu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765"/>
          <a:stretch/>
        </p:blipFill>
        <p:spPr bwMode="auto">
          <a:xfrm>
            <a:off x="5021035" y="932688"/>
            <a:ext cx="4181687" cy="557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18148" y="1612059"/>
            <a:ext cx="4230052" cy="4766970"/>
          </a:xfrm>
        </p:spPr>
        <p:txBody>
          <a:bodyPr>
            <a:normAutofit/>
          </a:bodyPr>
          <a:lstStyle/>
          <a:p>
            <a:r>
              <a:rPr lang="hu-HU" sz="1800">
                <a:solidFill>
                  <a:srgbClr val="464547"/>
                </a:solidFill>
                <a:latin typeface="+mj-lt"/>
              </a:rPr>
              <a:t>But why?</a:t>
            </a:r>
          </a:p>
          <a:p>
            <a:pPr lvl="1"/>
            <a:r>
              <a:rPr lang="hu-HU" sz="2000">
                <a:solidFill>
                  <a:srgbClr val="464547"/>
                </a:solidFill>
                <a:latin typeface="+mj-lt"/>
              </a:rPr>
              <a:t>To not pollute global scope</a:t>
            </a:r>
          </a:p>
          <a:p>
            <a:pPr lvl="1"/>
            <a:r>
              <a:rPr lang="hu-HU" sz="2000">
                <a:solidFill>
                  <a:srgbClr val="464547"/>
                </a:solidFill>
                <a:latin typeface="+mj-lt"/>
              </a:rPr>
              <a:t>To hide functions/variables while exposing others</a:t>
            </a:r>
          </a:p>
          <a:p>
            <a:pPr lvl="1"/>
            <a:r>
              <a:rPr lang="hu-HU" sz="2000">
                <a:solidFill>
                  <a:srgbClr val="464547"/>
                </a:solidFill>
                <a:latin typeface="+mj-lt"/>
              </a:rPr>
              <a:t>To better separate code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IIFE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54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1" r="5748" b="1"/>
          <a:stretch/>
        </p:blipFill>
        <p:spPr>
          <a:xfrm>
            <a:off x="0" y="0"/>
            <a:ext cx="9144000" cy="6858000"/>
          </a:xfrm>
        </p:spPr>
      </p:pic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866629" y="3276170"/>
            <a:ext cx="2934073" cy="284693"/>
          </a:xfrm>
        </p:spPr>
        <p:txBody>
          <a:bodyPr/>
          <a:lstStyle/>
          <a:p>
            <a:r>
              <a:rPr lang="hu-HU"/>
              <a:t>JavaScript – An Introduction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2362506" cy="647100"/>
          </a:xfrm>
        </p:spPr>
        <p:txBody>
          <a:bodyPr/>
          <a:lstStyle/>
          <a:p>
            <a:r>
              <a:rPr lang="hu-HU"/>
              <a:t>timers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12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dirty="0"/>
              <a:t>JavaScript </a:t>
            </a:r>
            <a:r>
              <a:rPr lang="hu-HU" sz="1800" dirty="0" err="1"/>
              <a:t>execution</a:t>
            </a:r>
            <a:r>
              <a:rPr lang="hu-HU" sz="1800" dirty="0"/>
              <a:t> </a:t>
            </a:r>
            <a:r>
              <a:rPr lang="hu-HU" sz="1800" dirty="0" err="1"/>
              <a:t>in</a:t>
            </a:r>
            <a:r>
              <a:rPr lang="hu-HU" sz="1800" dirty="0"/>
              <a:t> </a:t>
            </a:r>
            <a:r>
              <a:rPr lang="hu-HU" sz="1800" dirty="0" err="1"/>
              <a:t>the</a:t>
            </a:r>
            <a:r>
              <a:rPr lang="hu-HU" sz="1800" dirty="0"/>
              <a:t> browser is </a:t>
            </a:r>
            <a:r>
              <a:rPr lang="hu-HU" sz="1800" dirty="0" err="1"/>
              <a:t>synchronous</a:t>
            </a:r>
            <a:r>
              <a:rPr lang="hu-HU" sz="1800" dirty="0"/>
              <a:t> </a:t>
            </a:r>
            <a:r>
              <a:rPr lang="hu-HU" sz="1800" dirty="0" err="1"/>
              <a:t>by</a:t>
            </a:r>
            <a:r>
              <a:rPr lang="hu-HU" sz="1800" dirty="0"/>
              <a:t> </a:t>
            </a:r>
            <a:r>
              <a:rPr lang="hu-HU" sz="1800" dirty="0" err="1"/>
              <a:t>default</a:t>
            </a:r>
            <a:endParaRPr lang="hu-HU" sz="1800" dirty="0"/>
          </a:p>
          <a:p>
            <a:r>
              <a:rPr lang="hu-HU" sz="1800" dirty="0" err="1"/>
              <a:t>There</a:t>
            </a:r>
            <a:r>
              <a:rPr lang="hu-HU" sz="1800" dirty="0"/>
              <a:t> </a:t>
            </a:r>
            <a:r>
              <a:rPr lang="hu-HU" sz="1800" dirty="0" err="1"/>
              <a:t>are</a:t>
            </a:r>
            <a:r>
              <a:rPr lang="hu-HU" sz="1800" dirty="0"/>
              <a:t> </a:t>
            </a:r>
            <a:r>
              <a:rPr lang="hu-HU" sz="1800" dirty="0" err="1"/>
              <a:t>ways</a:t>
            </a:r>
            <a:r>
              <a:rPr lang="hu-HU" sz="1800" dirty="0"/>
              <a:t> </a:t>
            </a:r>
            <a:r>
              <a:rPr lang="hu-HU" sz="1800" dirty="0" err="1"/>
              <a:t>to</a:t>
            </a:r>
            <a:r>
              <a:rPr lang="hu-HU" sz="1800" dirty="0"/>
              <a:t> </a:t>
            </a:r>
            <a:r>
              <a:rPr lang="hu-HU" sz="1800" dirty="0" err="1"/>
              <a:t>delay</a:t>
            </a:r>
            <a:r>
              <a:rPr lang="hu-HU" sz="1800" dirty="0"/>
              <a:t> </a:t>
            </a:r>
            <a:r>
              <a:rPr lang="hu-HU" sz="1800" dirty="0" err="1"/>
              <a:t>or</a:t>
            </a:r>
            <a:r>
              <a:rPr lang="hu-HU" sz="1800" dirty="0"/>
              <a:t> </a:t>
            </a:r>
            <a:r>
              <a:rPr lang="hu-HU" sz="1800" dirty="0" err="1"/>
              <a:t>schedule</a:t>
            </a:r>
            <a:r>
              <a:rPr lang="hu-HU" sz="1800" dirty="0"/>
              <a:t> </a:t>
            </a:r>
            <a:r>
              <a:rPr lang="hu-HU" sz="1800" dirty="0" err="1"/>
              <a:t>execution</a:t>
            </a:r>
            <a:r>
              <a:rPr lang="hu-HU" sz="1800" dirty="0"/>
              <a:t> of </a:t>
            </a:r>
            <a:r>
              <a:rPr lang="hu-HU" sz="1800" dirty="0" err="1"/>
              <a:t>code</a:t>
            </a:r>
            <a:endParaRPr lang="hu-HU" sz="1800" dirty="0"/>
          </a:p>
          <a:p>
            <a:pPr lvl="1"/>
            <a:r>
              <a:rPr lang="hu-HU" sz="1800" dirty="0" err="1"/>
              <a:t>Once</a:t>
            </a:r>
            <a:r>
              <a:rPr lang="hu-HU" sz="1800" dirty="0"/>
              <a:t>, </a:t>
            </a:r>
            <a:r>
              <a:rPr lang="hu-HU" sz="1800" dirty="0" err="1"/>
              <a:t>after</a:t>
            </a:r>
            <a:r>
              <a:rPr lang="hu-HU" sz="1800" dirty="0"/>
              <a:t> an </a:t>
            </a:r>
            <a:r>
              <a:rPr lang="hu-HU" sz="1800" dirty="0" err="1"/>
              <a:t>amount</a:t>
            </a:r>
            <a:r>
              <a:rPr lang="hu-HU" sz="1800" dirty="0"/>
              <a:t> of </a:t>
            </a:r>
            <a:r>
              <a:rPr lang="hu-HU" sz="1800" dirty="0" err="1"/>
              <a:t>time</a:t>
            </a:r>
            <a:endParaRPr lang="hu-HU" sz="1800" dirty="0"/>
          </a:p>
          <a:p>
            <a:pPr lvl="1"/>
            <a:r>
              <a:rPr lang="hu-HU" sz="1800" dirty="0" err="1"/>
              <a:t>Periodically</a:t>
            </a:r>
            <a:endParaRPr lang="hu-HU" sz="1800" dirty="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TIMERS</a:t>
            </a:r>
          </a:p>
        </p:txBody>
      </p:sp>
      <p:pic>
        <p:nvPicPr>
          <p:cNvPr id="1026" name="Picture 2" descr="https://www.codementor.io/assets/page_img/learn-javascrip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68486"/>
            <a:ext cx="327660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helye 4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r="13108"/>
          <a:stretch>
            <a:fillRect/>
          </a:stretch>
        </p:blipFill>
        <p:spPr>
          <a:xfrm>
            <a:off x="5029200" y="980456"/>
            <a:ext cx="4114800" cy="5481759"/>
          </a:xfrm>
        </p:spPr>
      </p:pic>
    </p:spTree>
    <p:extLst>
      <p:ext uri="{BB962C8B-B14F-4D97-AF65-F5344CB8AC3E}">
        <p14:creationId xmlns:p14="http://schemas.microsoft.com/office/powerpoint/2010/main" val="1005795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19585"/>
            <a:ext cx="4343400" cy="480615"/>
          </a:xfrm>
        </p:spPr>
        <p:txBody>
          <a:bodyPr>
            <a:normAutofit/>
          </a:bodyPr>
          <a:lstStyle/>
          <a:p>
            <a:r>
              <a:rPr lang="hu-HU" sz="1800"/>
              <a:t>Once, after a given amount of time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TIMERS</a:t>
            </a:r>
          </a:p>
        </p:txBody>
      </p:sp>
      <p:pic>
        <p:nvPicPr>
          <p:cNvPr id="1026" name="Picture 2" descr="https://www.codementor.io/assets/page_img/learn-javascrip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68486"/>
            <a:ext cx="327660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helye 4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r="13108"/>
          <a:stretch>
            <a:fillRect/>
          </a:stretch>
        </p:blipFill>
        <p:spPr>
          <a:xfrm>
            <a:off x="5029200" y="980456"/>
            <a:ext cx="4114800" cy="5481759"/>
          </a:xfr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29389" y="1686386"/>
            <a:ext cx="3920047" cy="1015663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20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window</a:t>
            </a:r>
            <a:r>
              <a:rPr kumimoji="0" lang="hu-HU" altLang="hu-HU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.setTimeout(</a:t>
            </a:r>
            <a:r>
              <a:rPr kumimoji="0" lang="hu-HU" altLang="hu-HU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function</a:t>
            </a:r>
            <a:r>
              <a:rPr kumimoji="0" lang="hu-HU" altLang="hu-HU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()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console.log(</a:t>
            </a:r>
            <a:r>
              <a:rPr kumimoji="0" lang="hu-HU" altLang="hu-HU" sz="2000" b="0" i="0" u="none" strike="noStrike" cap="none" normalizeH="0" baseline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'Disco!'</a:t>
            </a:r>
            <a:r>
              <a:rPr kumimoji="0" lang="hu-HU" altLang="hu-HU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}, </a:t>
            </a:r>
            <a:r>
              <a:rPr kumimoji="0" lang="hu-HU" altLang="hu-HU" sz="2000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1000</a:t>
            </a:r>
            <a:r>
              <a:rPr kumimoji="0" lang="hu-HU" altLang="hu-HU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 </a:t>
            </a:r>
            <a:endParaRPr kumimoji="0" lang="hu-HU" altLang="hu-HU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15352" y="4048346"/>
            <a:ext cx="3922295" cy="954107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20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window</a:t>
            </a:r>
            <a:r>
              <a:rPr kumimoji="0" lang="hu-HU" altLang="hu-HU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.setInterval(</a:t>
            </a:r>
            <a:r>
              <a:rPr kumimoji="0" lang="hu-HU" altLang="hu-HU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function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u-HU" altLang="hu-HU">
                <a:latin typeface="Arial Unicode MS"/>
              </a:rPr>
              <a:t>    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console.log(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'Party!'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}, 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5000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 </a:t>
            </a:r>
            <a:endParaRPr kumimoji="0" lang="hu-HU" altLang="hu-HU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4800" y="3444351"/>
            <a:ext cx="4343400" cy="480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/>
              <a:t>Periodically</a:t>
            </a:r>
          </a:p>
        </p:txBody>
      </p:sp>
    </p:spTree>
    <p:extLst>
      <p:ext uri="{BB962C8B-B14F-4D97-AF65-F5344CB8AC3E}">
        <p14:creationId xmlns:p14="http://schemas.microsoft.com/office/powerpoint/2010/main" val="1690913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196" y="1119585"/>
            <a:ext cx="4473004" cy="480615"/>
          </a:xfrm>
        </p:spPr>
        <p:txBody>
          <a:bodyPr>
            <a:normAutofit/>
          </a:bodyPr>
          <a:lstStyle/>
          <a:p>
            <a:r>
              <a:rPr lang="hu-HU" sz="1800" dirty="0"/>
              <a:t>Stopping execution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TIMERS</a:t>
            </a:r>
          </a:p>
        </p:txBody>
      </p:sp>
      <p:pic>
        <p:nvPicPr>
          <p:cNvPr id="1026" name="Picture 2" descr="https://www.codementor.io/assets/page_img/learn-javascrip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68486"/>
            <a:ext cx="327660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helye 4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r="13108"/>
          <a:stretch>
            <a:fillRect/>
          </a:stretch>
        </p:blipFill>
        <p:spPr>
          <a:xfrm>
            <a:off x="5029200" y="980456"/>
            <a:ext cx="4114800" cy="5481759"/>
          </a:xfr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75196" y="1600200"/>
            <a:ext cx="4500014" cy="1477328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var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intvl 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window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.setInterval(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function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u-HU" altLang="hu-HU" dirty="0">
                <a:latin typeface="Arial Unicode MS"/>
              </a:rPr>
              <a:t>    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console.log(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'Party!'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}, 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5000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hu-HU" altLang="hu-HU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window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.clearInterval(intvl); </a:t>
            </a:r>
            <a:endParaRPr kumimoji="0" lang="hu-HU" altLang="hu-H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75196" y="3324225"/>
            <a:ext cx="4670959" cy="1477328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var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timer 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=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window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.setTimeout(</a:t>
            </a:r>
            <a:r>
              <a:rPr kumimoji="0" lang="hu-HU" altLang="hu-HU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function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u-HU" altLang="hu-HU">
                <a:latin typeface="Arial Unicode MS"/>
              </a:rPr>
              <a:t>    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console.log(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rgbClr val="BA2121"/>
                </a:solidFill>
                <a:effectLst/>
                <a:latin typeface="Arial Unicode MS"/>
              </a:rPr>
              <a:t>’Timeout!'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}, </a:t>
            </a:r>
            <a:r>
              <a:rPr lang="hu-HU" altLang="hu-HU">
                <a:solidFill>
                  <a:srgbClr val="666666"/>
                </a:solidFill>
                <a:latin typeface="Arial Unicode MS"/>
              </a:rPr>
              <a:t>1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rgbClr val="666666"/>
                </a:solidFill>
                <a:effectLst/>
                <a:latin typeface="Arial Unicode MS"/>
              </a:rPr>
              <a:t>000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hu-HU" altLang="hu-HU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</a:rPr>
              <a:t>window</a:t>
            </a:r>
            <a:r>
              <a:rPr kumimoji="0" lang="hu-HU" altLang="hu-HU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.clearTimeout(timer); </a:t>
            </a:r>
            <a:endParaRPr kumimoji="0" lang="hu-HU" altLang="hu-HU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04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1" r="5748" b="1"/>
          <a:stretch/>
        </p:blipFill>
        <p:spPr>
          <a:xfrm>
            <a:off x="0" y="0"/>
            <a:ext cx="9144000" cy="6858000"/>
          </a:xfrm>
        </p:spPr>
      </p:pic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866629" y="3276170"/>
            <a:ext cx="2934073" cy="284693"/>
          </a:xfrm>
        </p:spPr>
        <p:txBody>
          <a:bodyPr/>
          <a:lstStyle/>
          <a:p>
            <a:r>
              <a:rPr lang="hu-HU"/>
              <a:t>JavaScript – An Introduction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1766189" cy="647100"/>
          </a:xfrm>
        </p:spPr>
        <p:txBody>
          <a:bodyPr/>
          <a:lstStyle/>
          <a:p>
            <a:r>
              <a:rPr lang="hu-HU"/>
              <a:t>JSON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71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/>
              <a:t>JSON = </a:t>
            </a:r>
            <a:r>
              <a:rPr lang="hu-HU" sz="1800" b="1"/>
              <a:t>J</a:t>
            </a:r>
            <a:r>
              <a:rPr lang="hu-HU" sz="1800"/>
              <a:t>ava</a:t>
            </a:r>
            <a:r>
              <a:rPr lang="hu-HU" sz="1800" b="1"/>
              <a:t>S</a:t>
            </a:r>
            <a:r>
              <a:rPr lang="hu-HU" sz="1800"/>
              <a:t>cript </a:t>
            </a:r>
            <a:r>
              <a:rPr lang="hu-HU" sz="1800" b="1"/>
              <a:t>O</a:t>
            </a:r>
            <a:r>
              <a:rPr lang="hu-HU" sz="1800"/>
              <a:t>bject </a:t>
            </a:r>
            <a:r>
              <a:rPr lang="hu-HU" sz="1800" b="1"/>
              <a:t>N</a:t>
            </a:r>
            <a:r>
              <a:rPr lang="hu-HU" sz="1800"/>
              <a:t>otation</a:t>
            </a:r>
          </a:p>
          <a:p>
            <a:r>
              <a:rPr lang="hu-HU" sz="1800"/>
              <a:t>A lightweight data interchange format</a:t>
            </a:r>
          </a:p>
          <a:p>
            <a:r>
              <a:rPr lang="hu-HU" sz="1800"/>
              <a:t>Readable to humans</a:t>
            </a:r>
          </a:p>
          <a:p>
            <a:r>
              <a:rPr lang="hu-HU" sz="1800"/>
              <a:t>Easily processed by programs</a:t>
            </a:r>
          </a:p>
          <a:p>
            <a:r>
              <a:rPr lang="hu-HU" sz="1800"/>
              <a:t>Like XML</a:t>
            </a:r>
          </a:p>
          <a:p>
            <a:r>
              <a:rPr lang="hu-HU" sz="1800"/>
              <a:t>A subset of JavaScript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JSON</a:t>
            </a:r>
          </a:p>
        </p:txBody>
      </p:sp>
      <p:pic>
        <p:nvPicPr>
          <p:cNvPr id="1026" name="Picture 2" descr="http://undeadwalking.com/files/2014/11/Jason-stath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2" r="25255"/>
          <a:stretch/>
        </p:blipFill>
        <p:spPr bwMode="auto">
          <a:xfrm>
            <a:off x="5172894" y="932688"/>
            <a:ext cx="3994484" cy="557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526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/>
              <a:t>MIME type is </a:t>
            </a:r>
            <a:r>
              <a:rPr lang="hu-HU" sz="1800" b="1">
                <a:latin typeface="Consolas" panose="020B0609020204030204" pitchFamily="49" charset="0"/>
              </a:rPr>
              <a:t>application/json</a:t>
            </a:r>
          </a:p>
          <a:p>
            <a:r>
              <a:rPr lang="hu-HU" sz="1800">
                <a:latin typeface="+mj-lt"/>
              </a:rPr>
              <a:t>Can contain the following types:</a:t>
            </a:r>
          </a:p>
          <a:p>
            <a:pPr lvl="1"/>
            <a:r>
              <a:rPr lang="hu-HU" sz="1800">
                <a:latin typeface="Consolas" panose="020B0609020204030204" pitchFamily="49" charset="0"/>
              </a:rPr>
              <a:t>Number</a:t>
            </a:r>
          </a:p>
          <a:p>
            <a:pPr lvl="1"/>
            <a:r>
              <a:rPr lang="hu-HU" sz="1800">
                <a:latin typeface="Consolas" panose="020B0609020204030204" pitchFamily="49" charset="0"/>
              </a:rPr>
              <a:t>String</a:t>
            </a:r>
          </a:p>
          <a:p>
            <a:pPr lvl="1"/>
            <a:r>
              <a:rPr lang="hu-HU" sz="1800">
                <a:latin typeface="Consolas" panose="020B0609020204030204" pitchFamily="49" charset="0"/>
              </a:rPr>
              <a:t>Boolean</a:t>
            </a:r>
          </a:p>
          <a:p>
            <a:pPr lvl="1"/>
            <a:r>
              <a:rPr lang="hu-HU" sz="1800">
                <a:latin typeface="Consolas" panose="020B0609020204030204" pitchFamily="49" charset="0"/>
              </a:rPr>
              <a:t>Array</a:t>
            </a:r>
          </a:p>
          <a:p>
            <a:pPr lvl="1"/>
            <a:r>
              <a:rPr lang="hu-HU" sz="1800">
                <a:latin typeface="Consolas" panose="020B0609020204030204" pitchFamily="49" charset="0"/>
              </a:rPr>
              <a:t>null</a:t>
            </a:r>
          </a:p>
          <a:p>
            <a:r>
              <a:rPr lang="hu-HU" sz="1800">
                <a:latin typeface="+mj-lt"/>
              </a:rPr>
              <a:t>You can validate JSON against a schema (a special JSON)</a:t>
            </a:r>
          </a:p>
          <a:p>
            <a:pPr marL="0" indent="0">
              <a:buNone/>
            </a:pPr>
            <a:endParaRPr lang="hu-HU" sz="1800" b="1">
              <a:latin typeface="Consolas" panose="020B0609020204030204" pitchFamily="49" charset="0"/>
            </a:endParaRP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JSON</a:t>
            </a:r>
          </a:p>
        </p:txBody>
      </p:sp>
      <p:pic>
        <p:nvPicPr>
          <p:cNvPr id="1026" name="Picture 2" descr="http://undeadwalking.com/files/2014/11/Jason-stath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2" r="25255"/>
          <a:stretch/>
        </p:blipFill>
        <p:spPr bwMode="auto">
          <a:xfrm>
            <a:off x="5172894" y="932688"/>
            <a:ext cx="3994484" cy="557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092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1" r="5748" b="1"/>
          <a:stretch/>
        </p:blipFill>
        <p:spPr>
          <a:xfrm>
            <a:off x="0" y="0"/>
            <a:ext cx="9144000" cy="6858000"/>
          </a:xfrm>
        </p:spPr>
      </p:pic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872405" y="4479647"/>
            <a:ext cx="3971921" cy="647100"/>
          </a:xfrm>
        </p:spPr>
        <p:txBody>
          <a:bodyPr/>
          <a:lstStyle/>
          <a:p>
            <a:r>
              <a:rPr lang="hu-HU"/>
              <a:t>Javascript?</a:t>
            </a:r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866629" y="3276170"/>
            <a:ext cx="2934073" cy="284693"/>
          </a:xfrm>
        </p:spPr>
        <p:txBody>
          <a:bodyPr/>
          <a:lstStyle/>
          <a:p>
            <a:r>
              <a:rPr lang="hu-HU"/>
              <a:t>JavaScript – An Introduction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2571025" cy="647100"/>
          </a:xfrm>
        </p:spPr>
        <p:txBody>
          <a:bodyPr/>
          <a:lstStyle/>
          <a:p>
            <a:r>
              <a:rPr lang="hu-HU"/>
              <a:t>What 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83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1800" b="1">
                <a:solidFill>
                  <a:srgbClr val="2FC2D9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hu-HU" sz="1800" b="1">
                <a:solidFill>
                  <a:srgbClr val="2FC2D9"/>
                </a:solidFill>
                <a:latin typeface="Consolas" panose="020B0609020204030204" pitchFamily="49" charset="0"/>
              </a:rPr>
              <a:t>	”id”: </a:t>
            </a:r>
            <a:r>
              <a:rPr lang="hu-HU" sz="1800" b="1">
                <a:solidFill>
                  <a:srgbClr val="1A9CB0"/>
                </a:solidFill>
                <a:latin typeface="Consolas" panose="020B0609020204030204" pitchFamily="49" charset="0"/>
              </a:rPr>
              <a:t>1</a:t>
            </a:r>
            <a:r>
              <a:rPr lang="hu-HU" sz="1800" b="1">
                <a:solidFill>
                  <a:srgbClr val="2FC2D9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hu-HU" sz="1800" b="1">
                <a:solidFill>
                  <a:srgbClr val="2FC2D9"/>
                </a:solidFill>
                <a:latin typeface="Consolas" panose="020B0609020204030204" pitchFamily="49" charset="0"/>
              </a:rPr>
              <a:t>	”name”: ”</a:t>
            </a:r>
            <a:r>
              <a:rPr lang="hu-HU" sz="1800" b="1">
                <a:solidFill>
                  <a:srgbClr val="1A9CB0"/>
                </a:solidFill>
                <a:latin typeface="Consolas" panose="020B0609020204030204" pitchFamily="49" charset="0"/>
              </a:rPr>
              <a:t>Json Statham</a:t>
            </a:r>
            <a:r>
              <a:rPr lang="hu-HU" sz="1800" b="1">
                <a:solidFill>
                  <a:srgbClr val="2FC2D9"/>
                </a:solidFill>
                <a:latin typeface="Consolas" panose="020B0609020204030204" pitchFamily="49" charset="0"/>
              </a:rPr>
              <a:t>”,</a:t>
            </a:r>
          </a:p>
          <a:p>
            <a:pPr marL="0" indent="0">
              <a:buNone/>
            </a:pPr>
            <a:r>
              <a:rPr lang="hu-HU" sz="1800" b="1">
                <a:solidFill>
                  <a:srgbClr val="2FC2D9"/>
                </a:solidFill>
                <a:latin typeface="Consolas" panose="020B0609020204030204" pitchFamily="49" charset="0"/>
              </a:rPr>
              <a:t>	”hasGun”: </a:t>
            </a:r>
            <a:r>
              <a:rPr lang="hu-HU" sz="1800" b="1">
                <a:solidFill>
                  <a:srgbClr val="1A9CB0"/>
                </a:solidFill>
                <a:latin typeface="Consolas" panose="020B0609020204030204" pitchFamily="49" charset="0"/>
              </a:rPr>
              <a:t>true,</a:t>
            </a:r>
            <a:br>
              <a:rPr lang="hu-HU" sz="1800" b="1">
                <a:solidFill>
                  <a:srgbClr val="1A9CB0"/>
                </a:solidFill>
                <a:latin typeface="Consolas" panose="020B0609020204030204" pitchFamily="49" charset="0"/>
              </a:rPr>
            </a:br>
            <a:r>
              <a:rPr lang="hu-HU" sz="1800" b="1">
                <a:solidFill>
                  <a:srgbClr val="1A9CB0"/>
                </a:solidFill>
                <a:latin typeface="Consolas" panose="020B0609020204030204" pitchFamily="49" charset="0"/>
              </a:rPr>
              <a:t>	</a:t>
            </a:r>
            <a:r>
              <a:rPr lang="hu-HU" sz="1800" b="1">
                <a:solidFill>
                  <a:srgbClr val="2FC2D9"/>
                </a:solidFill>
                <a:latin typeface="Consolas" panose="020B0609020204030204" pitchFamily="49" charset="0"/>
              </a:rPr>
              <a:t>”movies”:</a:t>
            </a:r>
            <a:r>
              <a:rPr lang="hu-HU" sz="1800" b="1">
                <a:solidFill>
                  <a:srgbClr val="1A9CB0"/>
                </a:solidFill>
                <a:latin typeface="Consolas" panose="020B0609020204030204" pitchFamily="49" charset="0"/>
              </a:rPr>
              <a:t> [</a:t>
            </a:r>
          </a:p>
          <a:p>
            <a:pPr marL="0" indent="0">
              <a:buNone/>
            </a:pPr>
            <a:r>
              <a:rPr lang="hu-HU" sz="1800" b="1">
                <a:solidFill>
                  <a:srgbClr val="1A9CB0"/>
                </a:solidFill>
                <a:latin typeface="Consolas" panose="020B0609020204030204" pitchFamily="49" charset="0"/>
              </a:rPr>
              <a:t>		”Crank”</a:t>
            </a:r>
            <a:r>
              <a:rPr lang="hu-HU" sz="1800" b="1">
                <a:solidFill>
                  <a:srgbClr val="2FC2D9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hu-HU" sz="1800" b="1">
                <a:solidFill>
                  <a:srgbClr val="1A9CB0"/>
                </a:solidFill>
                <a:latin typeface="Consolas" panose="020B0609020204030204" pitchFamily="49" charset="0"/>
              </a:rPr>
              <a:t>		”The Transporter”</a:t>
            </a:r>
          </a:p>
          <a:p>
            <a:pPr marL="0" indent="0">
              <a:buNone/>
            </a:pPr>
            <a:r>
              <a:rPr lang="hu-HU" sz="1800" b="1">
                <a:solidFill>
                  <a:srgbClr val="1A9CB0"/>
                </a:solidFill>
                <a:latin typeface="Consolas" panose="020B0609020204030204" pitchFamily="49" charset="0"/>
              </a:rPr>
              <a:t>	]</a:t>
            </a:r>
          </a:p>
          <a:p>
            <a:pPr marL="0" indent="0">
              <a:buNone/>
            </a:pPr>
            <a:r>
              <a:rPr lang="hu-HU" sz="1800" b="1">
                <a:solidFill>
                  <a:srgbClr val="2FC2D9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JSON</a:t>
            </a:r>
          </a:p>
        </p:txBody>
      </p:sp>
      <p:pic>
        <p:nvPicPr>
          <p:cNvPr id="1026" name="Picture 2" descr="http://undeadwalking.com/files/2014/11/Jason-stath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2" r="25255"/>
          <a:stretch/>
        </p:blipFill>
        <p:spPr bwMode="auto">
          <a:xfrm>
            <a:off x="5172894" y="932688"/>
            <a:ext cx="3994484" cy="557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719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2" y="1562322"/>
            <a:ext cx="4812531" cy="4572000"/>
          </a:xfrm>
        </p:spPr>
        <p:txBody>
          <a:bodyPr>
            <a:normAutofit/>
          </a:bodyPr>
          <a:lstStyle/>
          <a:p>
            <a:r>
              <a:rPr lang="hu-HU" sz="1800"/>
              <a:t>eval()</a:t>
            </a:r>
            <a:br>
              <a:rPr lang="hu-HU" sz="1800"/>
            </a:br>
            <a:r>
              <a:rPr lang="hu-HU"/>
              <a:t>Risky! Could execute unwanted code!</a:t>
            </a:r>
            <a:endParaRPr lang="hu-HU" sz="1800"/>
          </a:p>
          <a:p>
            <a:r>
              <a:rPr lang="hu-HU" sz="1800">
                <a:latin typeface="+mj-lt"/>
              </a:rPr>
              <a:t>JSON.parse()</a:t>
            </a:r>
            <a:br>
              <a:rPr lang="hu-HU" sz="1800">
                <a:latin typeface="+mj-lt"/>
              </a:rPr>
            </a:br>
            <a:r>
              <a:rPr lang="hu-HU">
                <a:latin typeface="+mj-lt"/>
              </a:rPr>
              <a:t>Since ES5. Parses a JSON string into an object.</a:t>
            </a:r>
            <a:br>
              <a:rPr lang="hu-HU">
                <a:latin typeface="+mj-lt"/>
              </a:rPr>
            </a:br>
            <a:br>
              <a:rPr lang="hu-HU">
                <a:latin typeface="+mj-lt"/>
              </a:rPr>
            </a:br>
            <a:r>
              <a:rPr lang="hu-HU" sz="1400" b="1">
                <a:solidFill>
                  <a:srgbClr val="2FC2D9"/>
                </a:solidFill>
                <a:latin typeface="Consolas" panose="020B0609020204030204" pitchFamily="49" charset="0"/>
              </a:rPr>
              <a:t>var</a:t>
            </a: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 </a:t>
            </a:r>
            <a:r>
              <a:rPr lang="hu-HU" sz="1400">
                <a:solidFill>
                  <a:srgbClr val="1A9CB0"/>
                </a:solidFill>
                <a:latin typeface="Consolas" panose="020B0609020204030204" pitchFamily="49" charset="0"/>
              </a:rPr>
              <a:t>d</a:t>
            </a: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 = '{"name": "</a:t>
            </a:r>
            <a:r>
              <a:rPr lang="hu-HU" sz="1400">
                <a:solidFill>
                  <a:srgbClr val="1A9CB0"/>
                </a:solidFill>
                <a:latin typeface="Consolas" panose="020B0609020204030204" pitchFamily="49" charset="0"/>
              </a:rPr>
              <a:t>John Doe</a:t>
            </a: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", "age": </a:t>
            </a:r>
            <a:r>
              <a:rPr lang="hu-HU" sz="1400">
                <a:solidFill>
                  <a:srgbClr val="1A9CB0"/>
                </a:solidFill>
                <a:latin typeface="Consolas" panose="020B0609020204030204" pitchFamily="49" charset="0"/>
              </a:rPr>
              <a:t>22</a:t>
            </a: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 }';</a:t>
            </a:r>
            <a:b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</a:br>
            <a:b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400" b="1">
                <a:solidFill>
                  <a:srgbClr val="2FC2D9"/>
                </a:solidFill>
                <a:latin typeface="Consolas" panose="020B0609020204030204" pitchFamily="49" charset="0"/>
              </a:rPr>
              <a:t>var</a:t>
            </a: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 </a:t>
            </a:r>
            <a:r>
              <a:rPr lang="hu-HU" sz="1400">
                <a:solidFill>
                  <a:srgbClr val="1A9CB0"/>
                </a:solidFill>
                <a:latin typeface="Consolas" panose="020B0609020204030204" pitchFamily="49" charset="0"/>
              </a:rPr>
              <a:t>jsObject</a:t>
            </a: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 = JSON.</a:t>
            </a:r>
            <a:r>
              <a:rPr lang="hu-HU" sz="1400" b="1">
                <a:solidFill>
                  <a:srgbClr val="2FC2D9"/>
                </a:solidFill>
                <a:latin typeface="Consolas" panose="020B0609020204030204" pitchFamily="49" charset="0"/>
              </a:rPr>
              <a:t>parse</a:t>
            </a: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(d);</a:t>
            </a:r>
            <a:b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</a:br>
            <a:b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console.</a:t>
            </a:r>
            <a:r>
              <a:rPr lang="hu-HU" sz="1400" b="1">
                <a:solidFill>
                  <a:srgbClr val="2FC2D9"/>
                </a:solidFill>
                <a:latin typeface="Consolas" panose="020B0609020204030204" pitchFamily="49" charset="0"/>
              </a:rPr>
              <a:t>log</a:t>
            </a: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(</a:t>
            </a:r>
            <a:r>
              <a:rPr lang="hu-HU" sz="1400">
                <a:solidFill>
                  <a:srgbClr val="1A9CB0"/>
                </a:solidFill>
                <a:latin typeface="Consolas" panose="020B0609020204030204" pitchFamily="49" charset="0"/>
              </a:rPr>
              <a:t>jsObject.name</a:t>
            </a: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 + ' ' + </a:t>
            </a:r>
            <a:r>
              <a:rPr lang="hu-HU" sz="1400">
                <a:solidFill>
                  <a:srgbClr val="1A9CB0"/>
                </a:solidFill>
                <a:latin typeface="Consolas" panose="020B0609020204030204" pitchFamily="49" charset="0"/>
              </a:rPr>
              <a:t>jsObject.age</a:t>
            </a: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); </a:t>
            </a:r>
            <a:r>
              <a:rPr lang="hu-HU" sz="1400">
                <a:solidFill>
                  <a:srgbClr val="464547"/>
                </a:solidFill>
                <a:latin typeface="Consolas" panose="020B0609020204030204" pitchFamily="49" charset="0"/>
              </a:rPr>
              <a:t>// 'John Doe 22'</a:t>
            </a:r>
            <a:endParaRPr lang="hu-HU">
              <a:solidFill>
                <a:srgbClr val="464547"/>
              </a:solidFill>
              <a:latin typeface="Consolas" panose="020B0609020204030204" pitchFamily="49" charset="0"/>
            </a:endParaRPr>
          </a:p>
          <a:p>
            <a:endParaRPr lang="hu-HU">
              <a:latin typeface="+mj-lt"/>
            </a:endParaRPr>
          </a:p>
          <a:p>
            <a:pPr marL="0" indent="0">
              <a:buNone/>
            </a:pPr>
            <a:endParaRPr lang="hu-HU" sz="1800" b="1">
              <a:latin typeface="Consolas" panose="020B0609020204030204" pitchFamily="49" charset="0"/>
            </a:endParaRP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JSON</a:t>
            </a:r>
          </a:p>
        </p:txBody>
      </p:sp>
      <p:pic>
        <p:nvPicPr>
          <p:cNvPr id="1026" name="Picture 2" descr="http://undeadwalking.com/files/2014/11/Jason-stath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2" r="25255"/>
          <a:stretch/>
        </p:blipFill>
        <p:spPr bwMode="auto">
          <a:xfrm>
            <a:off x="5172894" y="932688"/>
            <a:ext cx="3994484" cy="557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Parsing JSON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49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1" r="5748" b="1"/>
          <a:stretch/>
        </p:blipFill>
        <p:spPr>
          <a:xfrm>
            <a:off x="0" y="0"/>
            <a:ext cx="9144000" cy="6858000"/>
          </a:xfrm>
        </p:spPr>
      </p:pic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866629" y="3276170"/>
            <a:ext cx="2934073" cy="284693"/>
          </a:xfrm>
        </p:spPr>
        <p:txBody>
          <a:bodyPr/>
          <a:lstStyle/>
          <a:p>
            <a:r>
              <a:rPr lang="hu-HU"/>
              <a:t>JavaScript – An Introduction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3517501" cy="647100"/>
          </a:xfrm>
        </p:spPr>
        <p:txBody>
          <a:bodyPr/>
          <a:lstStyle/>
          <a:p>
            <a:r>
              <a:rPr lang="hu-HU"/>
              <a:t>Exercises!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74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148" y="1612059"/>
            <a:ext cx="8319452" cy="4766970"/>
          </a:xfrm>
        </p:spPr>
        <p:txBody>
          <a:bodyPr>
            <a:normAutofit fontScale="92500"/>
          </a:bodyPr>
          <a:lstStyle/>
          <a:p>
            <a:pPr marL="0" lvl="2" indent="0">
              <a:buNone/>
            </a:pPr>
            <a:r>
              <a:rPr lang="en-US" sz="1800" dirty="0"/>
              <a:t>Given the following variables:</a:t>
            </a:r>
          </a:p>
          <a:p>
            <a:pPr marL="0" lvl="2" indent="0">
              <a:buNone/>
            </a:pPr>
            <a:r>
              <a:rPr lang="en-US" sz="1800" dirty="0" err="1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attrs</a:t>
            </a: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'name age city gender';</a:t>
            </a:r>
          </a:p>
          <a:p>
            <a:pPr marL="0" lvl="2" indent="0">
              <a:buNone/>
            </a:pPr>
            <a:r>
              <a:rPr lang="en-US" sz="1800" dirty="0" err="1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values</a:t>
            </a: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[</a:t>
            </a:r>
          </a:p>
          <a:p>
            <a:pPr marL="0" lvl="2" indent="0">
              <a:buNone/>
            </a:pP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['Joe', 22, 'New York City', 'male'],</a:t>
            </a:r>
          </a:p>
          <a:p>
            <a:pPr marL="0" lvl="2" indent="0">
              <a:buNone/>
            </a:pP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['Jane', 85, 'Las Vegas', 'female'],</a:t>
            </a:r>
          </a:p>
          <a:p>
            <a:pPr marL="0" lvl="2" indent="0">
              <a:buNone/>
            </a:pP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['Jack', 55, 'London', 'male']</a:t>
            </a:r>
          </a:p>
          <a:p>
            <a:pPr marL="0" lvl="2" indent="0">
              <a:buNone/>
            </a:pP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];</a:t>
            </a:r>
            <a:b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lang="hu-HU" sz="1800" dirty="0">
              <a:solidFill>
                <a:srgbClr val="2FC2D9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lvl="2" indent="0" defTabSz="179388">
              <a:buNone/>
            </a:pPr>
            <a:r>
              <a:rPr lang="en-US" sz="1800" dirty="0">
                <a:cs typeface="Courier New" panose="02070309020205020404" pitchFamily="49" charset="0"/>
              </a:rPr>
              <a:t>Build the following </a:t>
            </a:r>
            <a:r>
              <a:rPr lang="hu-HU" sz="1800" dirty="0">
                <a:cs typeface="Courier New" panose="02070309020205020404" pitchFamily="49" charset="0"/>
              </a:rPr>
              <a:t>structure</a:t>
            </a:r>
            <a:r>
              <a:rPr lang="en-US" sz="1800" dirty="0">
                <a:cs typeface="Courier New" panose="02070309020205020404" pitchFamily="49" charset="0"/>
              </a:rPr>
              <a:t> (not by hand):</a:t>
            </a:r>
            <a:br>
              <a:rPr lang="hu-HU" sz="1800" dirty="0">
                <a:cs typeface="Courier New" panose="02070309020205020404" pitchFamily="49" charset="0"/>
              </a:rPr>
            </a:br>
            <a:r>
              <a:rPr lang="en-US" sz="1800" dirty="0" err="1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var</a:t>
            </a: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people</a:t>
            </a: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[</a:t>
            </a:r>
          </a:p>
          <a:p>
            <a:pPr marL="0" lvl="2" indent="0">
              <a:buNone/>
            </a:pP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{</a:t>
            </a:r>
            <a:r>
              <a:rPr lang="en-US" sz="1800" dirty="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</a:t>
            </a: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'Joe', </a:t>
            </a:r>
            <a:r>
              <a:rPr lang="en-US" sz="1800" dirty="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age</a:t>
            </a: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22, </a:t>
            </a:r>
            <a:r>
              <a:rPr lang="en-US" sz="1800" dirty="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city</a:t>
            </a: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'New York City', </a:t>
            </a:r>
            <a:r>
              <a:rPr lang="en-US" sz="1800" dirty="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gender</a:t>
            </a: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'male'},</a:t>
            </a:r>
          </a:p>
          <a:p>
            <a:pPr marL="0" lvl="2" indent="0">
              <a:buNone/>
            </a:pP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{</a:t>
            </a:r>
            <a:r>
              <a:rPr lang="en-US" sz="1800" dirty="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</a:t>
            </a: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'Jane', </a:t>
            </a:r>
            <a:r>
              <a:rPr lang="en-US" sz="1800" dirty="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age</a:t>
            </a: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85, </a:t>
            </a:r>
            <a:r>
              <a:rPr lang="en-US" sz="1800" dirty="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city</a:t>
            </a: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'Las Vegas', </a:t>
            </a:r>
            <a:r>
              <a:rPr lang="en-US" sz="1800" dirty="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gender</a:t>
            </a: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'female'},</a:t>
            </a:r>
          </a:p>
          <a:p>
            <a:pPr marL="0" lvl="2" indent="0">
              <a:buNone/>
            </a:pP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{</a:t>
            </a:r>
            <a:r>
              <a:rPr lang="en-US" sz="1800" dirty="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</a:t>
            </a: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'Jack', </a:t>
            </a:r>
            <a:r>
              <a:rPr lang="en-US" sz="1800" dirty="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age</a:t>
            </a: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55, </a:t>
            </a:r>
            <a:r>
              <a:rPr lang="en-US" sz="1800" dirty="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city</a:t>
            </a: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'London', </a:t>
            </a:r>
            <a:r>
              <a:rPr lang="en-US" sz="1800" dirty="0">
                <a:solidFill>
                  <a:srgbClr val="1A9CB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gender</a:t>
            </a: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'male'},</a:t>
            </a:r>
          </a:p>
          <a:p>
            <a:pPr marL="0" lvl="2" indent="0">
              <a:buNone/>
            </a:pPr>
            <a:r>
              <a:rPr lang="en-US" sz="1800" dirty="0">
                <a:solidFill>
                  <a:srgbClr val="2FC2D9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];</a:t>
            </a:r>
            <a:br>
              <a:rPr lang="en-US" sz="1000" dirty="0"/>
            </a:br>
            <a:endParaRPr lang="en-US" sz="1000" dirty="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EXERCISES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858452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Data Manipulation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27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148" y="1612059"/>
            <a:ext cx="8319452" cy="4766970"/>
          </a:xfrm>
        </p:spPr>
        <p:txBody>
          <a:bodyPr>
            <a:normAutofit fontScale="92500" lnSpcReduction="20000"/>
          </a:bodyPr>
          <a:lstStyle/>
          <a:p>
            <a:pPr marL="0" lvl="2" indent="0">
              <a:buNone/>
            </a:pPr>
            <a:r>
              <a:rPr lang="en-US" sz="2200" dirty="0"/>
              <a:t>Write a function which gets the root node of a binary search tree of numbers and returns the sum of all the leaf nodes.</a:t>
            </a:r>
          </a:p>
          <a:p>
            <a:pPr marL="0" lvl="2" indent="0">
              <a:buNone/>
            </a:pPr>
            <a:endParaRPr lang="en-US" dirty="0"/>
          </a:p>
          <a:p>
            <a:pPr marL="0" lvl="2" indent="0">
              <a:buNone/>
            </a:pPr>
            <a:r>
              <a:rPr lang="en-US" dirty="0"/>
              <a:t>Example input:</a:t>
            </a:r>
            <a:endParaRPr lang="hu-HU" dirty="0"/>
          </a:p>
          <a:p>
            <a:pPr marL="0" lvl="2" indent="0">
              <a:buNone/>
            </a:pPr>
            <a:r>
              <a:rPr lang="en-US" dirty="0"/>
              <a:t>{</a:t>
            </a:r>
          </a:p>
          <a:p>
            <a:pPr marL="0" lvl="2" indent="0">
              <a:buNone/>
            </a:pPr>
            <a:r>
              <a:rPr lang="hu-HU" dirty="0"/>
              <a:t>    </a:t>
            </a:r>
            <a:r>
              <a:rPr lang="en-US" dirty="0">
                <a:solidFill>
                  <a:srgbClr val="2FC2D9"/>
                </a:solidFill>
              </a:rPr>
              <a:t>value</a:t>
            </a:r>
            <a:r>
              <a:rPr lang="en-US" dirty="0"/>
              <a:t>: 5,</a:t>
            </a:r>
          </a:p>
          <a:p>
            <a:pPr marL="0" lvl="2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2FC2D9"/>
                </a:solidFill>
              </a:rPr>
              <a:t>nodes</a:t>
            </a:r>
            <a:r>
              <a:rPr lang="en-US" dirty="0"/>
              <a:t>: [</a:t>
            </a:r>
          </a:p>
          <a:p>
            <a:pPr marL="0" lvl="2" indent="0">
              <a:buNone/>
            </a:pPr>
            <a:r>
              <a:rPr lang="en-US" dirty="0"/>
              <a:t>           {</a:t>
            </a:r>
          </a:p>
          <a:p>
            <a:pPr marL="0" lvl="2" indent="0">
              <a:buNone/>
            </a:pPr>
            <a:r>
              <a:rPr lang="en-US" dirty="0"/>
              <a:t>                </a:t>
            </a:r>
            <a:r>
              <a:rPr lang="en-US" dirty="0">
                <a:solidFill>
                  <a:srgbClr val="2FC2D9"/>
                </a:solidFill>
              </a:rPr>
              <a:t>value</a:t>
            </a:r>
            <a:r>
              <a:rPr lang="en-US" dirty="0"/>
              <a:t>: 6,</a:t>
            </a:r>
          </a:p>
          <a:p>
            <a:pPr marL="0" lvl="2" indent="0">
              <a:buNone/>
            </a:pPr>
            <a:r>
              <a:rPr lang="en-US" dirty="0"/>
              <a:t>                </a:t>
            </a:r>
            <a:r>
              <a:rPr lang="en-US" dirty="0">
                <a:solidFill>
                  <a:srgbClr val="2FC2D9"/>
                </a:solidFill>
              </a:rPr>
              <a:t>nodes</a:t>
            </a:r>
            <a:r>
              <a:rPr lang="en-US" dirty="0"/>
              <a:t>: null</a:t>
            </a:r>
          </a:p>
          <a:p>
            <a:pPr marL="0" lvl="2" indent="0">
              <a:buNone/>
            </a:pPr>
            <a:r>
              <a:rPr lang="en-US" dirty="0"/>
              <a:t>            },</a:t>
            </a:r>
          </a:p>
          <a:p>
            <a:pPr marL="0" lvl="2" indent="0">
              <a:buNone/>
            </a:pPr>
            <a:r>
              <a:rPr lang="en-US" dirty="0"/>
              <a:t>            {</a:t>
            </a:r>
          </a:p>
          <a:p>
            <a:pPr marL="0" lvl="2" indent="0">
              <a:buNone/>
            </a:pPr>
            <a:r>
              <a:rPr lang="en-US" dirty="0"/>
              <a:t>                </a:t>
            </a:r>
            <a:r>
              <a:rPr lang="en-US" dirty="0">
                <a:solidFill>
                  <a:srgbClr val="2FC2D9"/>
                </a:solidFill>
              </a:rPr>
              <a:t>value</a:t>
            </a:r>
            <a:r>
              <a:rPr lang="en-US" dirty="0"/>
              <a:t>: 7,</a:t>
            </a:r>
          </a:p>
          <a:p>
            <a:pPr marL="0" lvl="2" indent="0">
              <a:buNone/>
            </a:pPr>
            <a:r>
              <a:rPr lang="en-US" dirty="0"/>
              <a:t>                </a:t>
            </a:r>
            <a:r>
              <a:rPr lang="en-US" dirty="0">
                <a:solidFill>
                  <a:srgbClr val="2FC2D9"/>
                </a:solidFill>
              </a:rPr>
              <a:t>nodes</a:t>
            </a:r>
            <a:r>
              <a:rPr lang="hu-HU" dirty="0"/>
              <a:t>: null</a:t>
            </a:r>
          </a:p>
          <a:p>
            <a:pPr marL="0" lvl="2" indent="0">
              <a:buNone/>
            </a:pPr>
            <a:r>
              <a:rPr lang="en-US" dirty="0"/>
              <a:t>            }</a:t>
            </a:r>
          </a:p>
          <a:p>
            <a:pPr marL="0" lvl="2" indent="0">
              <a:buNone/>
            </a:pPr>
            <a:r>
              <a:rPr lang="en-US" dirty="0"/>
              <a:t>    ]</a:t>
            </a:r>
          </a:p>
          <a:p>
            <a:pPr marL="0" lvl="2" indent="0">
              <a:buNone/>
            </a:pPr>
            <a:r>
              <a:rPr lang="en-US" dirty="0"/>
              <a:t>}</a:t>
            </a:r>
          </a:p>
          <a:p>
            <a:pPr marL="0" lvl="2" indent="0">
              <a:buNone/>
            </a:pPr>
            <a:endParaRPr lang="en-US" dirty="0"/>
          </a:p>
          <a:p>
            <a:pPr marL="0" lvl="2" indent="0">
              <a:buNone/>
            </a:pPr>
            <a:r>
              <a:rPr lang="en-US" dirty="0"/>
              <a:t>Example output: </a:t>
            </a:r>
            <a:r>
              <a:rPr lang="en-US" dirty="0">
                <a:solidFill>
                  <a:srgbClr val="2FC2D9"/>
                </a:solidFill>
              </a:rPr>
              <a:t>1</a:t>
            </a:r>
            <a:r>
              <a:rPr lang="hu-HU" dirty="0">
                <a:solidFill>
                  <a:srgbClr val="2FC2D9"/>
                </a:solidFill>
              </a:rPr>
              <a:t>3</a:t>
            </a:r>
            <a:endParaRPr lang="en-US" sz="1000" dirty="0">
              <a:solidFill>
                <a:srgbClr val="2FC2D9"/>
              </a:solidFill>
            </a:endParaRP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EXERCISES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858452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Sum of leaf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5834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148" y="1612059"/>
            <a:ext cx="8319452" cy="4766970"/>
          </a:xfrm>
        </p:spPr>
        <p:txBody>
          <a:bodyPr>
            <a:normAutofit lnSpcReduction="10000"/>
          </a:bodyPr>
          <a:lstStyle/>
          <a:p>
            <a:pPr marL="0" lvl="2" indent="0">
              <a:buNone/>
            </a:pPr>
            <a:r>
              <a:rPr lang="en-US" dirty="0"/>
              <a:t>Write a JavaScript program to construct the following pattern</a:t>
            </a:r>
            <a:r>
              <a:rPr lang="hu-HU" dirty="0"/>
              <a:t>, which takes the number of levels as parameter</a:t>
            </a:r>
            <a:endParaRPr lang="en-US" dirty="0"/>
          </a:p>
          <a:p>
            <a:pPr marL="0" lvl="2" indent="0">
              <a:buNone/>
            </a:pPr>
            <a:br>
              <a:rPr lang="hu-HU" dirty="0"/>
            </a:br>
            <a:r>
              <a:rPr lang="hu-HU" dirty="0"/>
              <a:t>Function Input: 4</a:t>
            </a:r>
          </a:p>
          <a:p>
            <a:pPr marL="0" lvl="2" indent="0">
              <a:buNone/>
            </a:pPr>
            <a:endParaRPr lang="en-US" dirty="0"/>
          </a:p>
          <a:p>
            <a:pPr marL="0" lvl="2" indent="0">
              <a:buNone/>
            </a:pPr>
            <a:r>
              <a:rPr lang="en-US" dirty="0"/>
              <a:t>Example output</a:t>
            </a:r>
            <a:r>
              <a:rPr lang="hu-HU" dirty="0"/>
              <a:t>:</a:t>
            </a:r>
            <a:endParaRPr lang="hu-HU" sz="1000" dirty="0">
              <a:solidFill>
                <a:srgbClr val="2FC2D9"/>
              </a:solidFill>
            </a:endParaRPr>
          </a:p>
          <a:p>
            <a:pPr marL="0" lvl="2" indent="0">
              <a:buNone/>
            </a:pPr>
            <a:endParaRPr lang="hu-HU" sz="1000" dirty="0">
              <a:solidFill>
                <a:srgbClr val="2FC2D9"/>
              </a:solidFill>
            </a:endParaRPr>
          </a:p>
          <a:p>
            <a:pPr marL="0" lvl="2" indent="0">
              <a:buNone/>
            </a:pPr>
            <a:r>
              <a:rPr lang="en-US" dirty="0"/>
              <a:t>* </a:t>
            </a:r>
            <a:br>
              <a:rPr lang="en-US" dirty="0"/>
            </a:br>
            <a:r>
              <a:rPr lang="en-US" dirty="0"/>
              <a:t>** </a:t>
            </a:r>
            <a:br>
              <a:rPr lang="en-US" dirty="0"/>
            </a:br>
            <a:r>
              <a:rPr lang="en-US" dirty="0"/>
              <a:t>*** </a:t>
            </a:r>
            <a:br>
              <a:rPr lang="en-US" dirty="0"/>
            </a:br>
            <a:r>
              <a:rPr lang="en-US" dirty="0"/>
              <a:t>**** </a:t>
            </a:r>
            <a:br>
              <a:rPr lang="en-US" dirty="0"/>
            </a:br>
            <a:endParaRPr lang="hu-HU" dirty="0"/>
          </a:p>
          <a:p>
            <a:pPr marL="0" lvl="2" indent="0">
              <a:buNone/>
            </a:pPr>
            <a:r>
              <a:rPr lang="hu-HU" dirty="0"/>
              <a:t>Make it harder by accepting a 2nd parameter for the position of the asterisks (left, center or right)</a:t>
            </a:r>
          </a:p>
          <a:p>
            <a:pPr marL="0" lvl="2" indent="0">
              <a:buNone/>
            </a:pPr>
            <a:endParaRPr lang="hu-HU" dirty="0"/>
          </a:p>
          <a:p>
            <a:pPr marL="0" lvl="2" indent="0">
              <a:buNone/>
            </a:pPr>
            <a:r>
              <a:rPr lang="hu-HU" dirty="0"/>
              <a:t>   </a:t>
            </a:r>
            <a:r>
              <a:rPr lang="en-US" dirty="0"/>
              <a:t>* </a:t>
            </a:r>
            <a:br>
              <a:rPr lang="en-US" dirty="0"/>
            </a:br>
            <a:r>
              <a:rPr lang="hu-HU" dirty="0"/>
              <a:t>  </a:t>
            </a:r>
            <a:r>
              <a:rPr lang="en-US" dirty="0"/>
              <a:t>**</a:t>
            </a:r>
            <a:r>
              <a:rPr lang="hu-HU" dirty="0"/>
              <a:t>*</a:t>
            </a:r>
            <a:r>
              <a:rPr lang="en-US" dirty="0"/>
              <a:t> </a:t>
            </a:r>
            <a:br>
              <a:rPr lang="en-US" dirty="0"/>
            </a:br>
            <a:r>
              <a:rPr lang="hu-HU" dirty="0"/>
              <a:t> </a:t>
            </a:r>
            <a:r>
              <a:rPr lang="en-US" dirty="0"/>
              <a:t>***</a:t>
            </a:r>
            <a:r>
              <a:rPr lang="hu-HU" dirty="0"/>
              <a:t>**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****</a:t>
            </a:r>
            <a:r>
              <a:rPr lang="hu-HU" dirty="0"/>
              <a:t>***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EXERCISES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858452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Sum of leaf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766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1" r="5748" b="1"/>
          <a:stretch/>
        </p:blipFill>
        <p:spPr>
          <a:xfrm>
            <a:off x="0" y="0"/>
            <a:ext cx="9144000" cy="6858000"/>
          </a:xfrm>
        </p:spPr>
      </p:pic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866629" y="3276170"/>
            <a:ext cx="2934073" cy="284693"/>
          </a:xfrm>
        </p:spPr>
        <p:txBody>
          <a:bodyPr/>
          <a:lstStyle/>
          <a:p>
            <a:r>
              <a:rPr lang="hu-HU"/>
              <a:t>JavaScript – An Introduction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3877343" cy="647100"/>
          </a:xfrm>
        </p:spPr>
        <p:txBody>
          <a:bodyPr/>
          <a:lstStyle/>
          <a:p>
            <a:r>
              <a:rPr lang="hu-HU"/>
              <a:t>DOM events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42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19585"/>
            <a:ext cx="4343400" cy="5183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/>
              <a:t>When interacting with web pages in a browser, various things can happen.</a:t>
            </a:r>
            <a:br>
              <a:rPr lang="hu-HU" sz="2000"/>
            </a:br>
            <a:br>
              <a:rPr lang="hu-HU" sz="2000"/>
            </a:br>
            <a:r>
              <a:rPr lang="hu-HU" sz="2000"/>
              <a:t>These are called </a:t>
            </a:r>
            <a:r>
              <a:rPr lang="hu-HU" sz="2000" b="1">
                <a:solidFill>
                  <a:srgbClr val="2FC2D9"/>
                </a:solidFill>
              </a:rPr>
              <a:t>events</a:t>
            </a:r>
            <a:r>
              <a:rPr lang="hu-HU" sz="2000"/>
              <a:t> and you can execute JavaScript code when events happen.</a:t>
            </a:r>
          </a:p>
          <a:p>
            <a:pPr marL="0" indent="0">
              <a:buNone/>
            </a:pPr>
            <a:r>
              <a:rPr lang="hu-HU" sz="2000"/>
              <a:t>You can programatically react to browser events and create </a:t>
            </a:r>
            <a:r>
              <a:rPr lang="hu-HU" sz="2000" b="1"/>
              <a:t>event-driven</a:t>
            </a:r>
            <a:r>
              <a:rPr lang="hu-HU" sz="2000"/>
              <a:t> applications.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DOM EVENTS</a:t>
            </a:r>
          </a:p>
        </p:txBody>
      </p:sp>
      <p:pic>
        <p:nvPicPr>
          <p:cNvPr id="3074" name="Picture 2" descr="http://townvillecomputers.com/yahoo_site_admin/assets/images/goat-table.107151029_st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0"/>
          <a:stretch/>
        </p:blipFill>
        <p:spPr bwMode="auto">
          <a:xfrm>
            <a:off x="5086693" y="932688"/>
            <a:ext cx="4057307" cy="55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5616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148" y="1612059"/>
            <a:ext cx="4230052" cy="4766970"/>
          </a:xfrm>
        </p:spPr>
        <p:txBody>
          <a:bodyPr>
            <a:normAutofit/>
          </a:bodyPr>
          <a:lstStyle/>
          <a:p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  <a:t>onload</a:t>
            </a:r>
            <a:b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800"/>
              <a:t>fired by the browser when the HTML document finished loading </a:t>
            </a:r>
          </a:p>
          <a:p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  <a:t>onclick</a:t>
            </a:r>
            <a:br>
              <a:rPr lang="hu-HU" sz="1800"/>
            </a:br>
            <a:r>
              <a:rPr lang="hu-HU" sz="1800"/>
              <a:t>an HTML element fires an onclick event when the user clicks on it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DOM EVENTS</a:t>
            </a:r>
          </a:p>
        </p:txBody>
      </p:sp>
      <p:pic>
        <p:nvPicPr>
          <p:cNvPr id="3074" name="Picture 2" descr="http://townvillecomputers.com/yahoo_site_admin/assets/images/goat-table.107151029_st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0"/>
          <a:stretch/>
        </p:blipFill>
        <p:spPr bwMode="auto">
          <a:xfrm>
            <a:off x="5086693" y="932688"/>
            <a:ext cx="4057307" cy="55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COMMON EVENTS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3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148" y="1612059"/>
            <a:ext cx="4230052" cy="4766970"/>
          </a:xfrm>
        </p:spPr>
        <p:txBody>
          <a:bodyPr>
            <a:normAutofit/>
          </a:bodyPr>
          <a:lstStyle/>
          <a:p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  <a:t>onmouseover?</a:t>
            </a:r>
            <a:b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</a:br>
            <a:endParaRPr lang="hu-HU" sz="1800">
              <a:solidFill>
                <a:srgbClr val="464547"/>
              </a:solidFill>
              <a:latin typeface="+mj-lt"/>
            </a:endParaRPr>
          </a:p>
          <a:p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  <a:t>onmouseleave?</a:t>
            </a:r>
            <a:b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</a:br>
            <a:endParaRPr lang="hu-HU" sz="1800">
              <a:solidFill>
                <a:srgbClr val="464547"/>
              </a:solidFill>
              <a:latin typeface="+mj-lt"/>
            </a:endParaRPr>
          </a:p>
          <a:p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  <a:t>onkeydown?</a:t>
            </a:r>
            <a:b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</a:br>
            <a:endParaRPr lang="hu-HU" sz="1800">
              <a:solidFill>
                <a:srgbClr val="464547"/>
              </a:solidFill>
              <a:latin typeface="+mj-lt"/>
            </a:endParaRPr>
          </a:p>
          <a:p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  <a:t>onchange?</a:t>
            </a:r>
            <a:b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</a:br>
            <a:br>
              <a:rPr lang="hu-HU" sz="1800"/>
            </a:br>
            <a:endParaRPr lang="hu-HU" sz="1800"/>
          </a:p>
          <a:p>
            <a:endParaRPr lang="hu-HU" sz="180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DOM EVENTS</a:t>
            </a:r>
          </a:p>
        </p:txBody>
      </p:sp>
      <p:pic>
        <p:nvPicPr>
          <p:cNvPr id="3074" name="Picture 2" descr="http://townvillecomputers.com/yahoo_site_admin/assets/images/goat-table.107151029_st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0"/>
          <a:stretch/>
        </p:blipFill>
        <p:spPr bwMode="auto">
          <a:xfrm>
            <a:off x="5086693" y="932688"/>
            <a:ext cx="4057307" cy="55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COMMON EVENTS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48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dirty="0"/>
              <a:t>A </a:t>
            </a:r>
            <a:r>
              <a:rPr lang="hu-HU" sz="1800" dirty="0" err="1"/>
              <a:t>high-level</a:t>
            </a:r>
            <a:r>
              <a:rPr lang="hu-HU" sz="1800" dirty="0"/>
              <a:t>, </a:t>
            </a:r>
            <a:r>
              <a:rPr lang="hu-HU" sz="1800" dirty="0" err="1"/>
              <a:t>interpreted</a:t>
            </a:r>
            <a:r>
              <a:rPr lang="hu-HU" sz="1800" dirty="0"/>
              <a:t> </a:t>
            </a:r>
            <a:r>
              <a:rPr lang="hu-HU" sz="1800" dirty="0" err="1"/>
              <a:t>programming</a:t>
            </a:r>
            <a:r>
              <a:rPr lang="hu-HU" sz="1800" dirty="0"/>
              <a:t>/scripting </a:t>
            </a:r>
            <a:r>
              <a:rPr lang="hu-HU" sz="1800" dirty="0" err="1"/>
              <a:t>language</a:t>
            </a:r>
            <a:endParaRPr lang="hu-HU" sz="1800" dirty="0"/>
          </a:p>
          <a:p>
            <a:r>
              <a:rPr lang="hu-HU" sz="1800" dirty="0"/>
              <a:t>NOT Java(!)</a:t>
            </a:r>
          </a:p>
          <a:p>
            <a:r>
              <a:rPr lang="hu-HU" sz="1800" dirty="0" err="1"/>
              <a:t>Prototype-based</a:t>
            </a:r>
            <a:endParaRPr lang="hu-HU" sz="1800" dirty="0"/>
          </a:p>
          <a:p>
            <a:r>
              <a:rPr lang="hu-HU" sz="1800" dirty="0"/>
              <a:t>Loosely / dynamically typed</a:t>
            </a:r>
          </a:p>
          <a:p>
            <a:r>
              <a:rPr lang="hu-HU" sz="1800" dirty="0" err="1"/>
              <a:t>Synchronous</a:t>
            </a:r>
            <a:endParaRPr lang="hu-HU" sz="1800" dirty="0"/>
          </a:p>
          <a:p>
            <a:r>
              <a:rPr lang="hu-HU" sz="1800" b="1" dirty="0" err="1"/>
              <a:t>Originally</a:t>
            </a:r>
            <a:r>
              <a:rPr lang="hu-HU" sz="1800" dirty="0"/>
              <a:t> </a:t>
            </a:r>
            <a:r>
              <a:rPr lang="hu-HU" sz="1800" dirty="0" err="1"/>
              <a:t>designed</a:t>
            </a:r>
            <a:r>
              <a:rPr lang="hu-HU" sz="1800" dirty="0"/>
              <a:t> </a:t>
            </a:r>
            <a:r>
              <a:rPr lang="hu-HU" sz="1800" dirty="0" err="1"/>
              <a:t>for</a:t>
            </a:r>
            <a:r>
              <a:rPr lang="hu-HU" sz="1800" dirty="0"/>
              <a:t> browser, </a:t>
            </a:r>
            <a:r>
              <a:rPr lang="hu-HU" sz="1800" dirty="0" err="1"/>
              <a:t>but</a:t>
            </a:r>
            <a:r>
              <a:rPr lang="hu-HU" sz="1800" dirty="0"/>
              <a:t> </a:t>
            </a:r>
            <a:r>
              <a:rPr lang="hu-HU" sz="1800" dirty="0" err="1"/>
              <a:t>now</a:t>
            </a:r>
            <a:r>
              <a:rPr lang="hu-HU" sz="1800" dirty="0"/>
              <a:t> </a:t>
            </a:r>
            <a:r>
              <a:rPr lang="hu-HU" sz="1800" dirty="0" err="1"/>
              <a:t>used</a:t>
            </a:r>
            <a:r>
              <a:rPr lang="hu-HU" sz="1800" dirty="0"/>
              <a:t> </a:t>
            </a:r>
            <a:r>
              <a:rPr lang="hu-HU" sz="1800" dirty="0" err="1"/>
              <a:t>literally</a:t>
            </a:r>
            <a:r>
              <a:rPr lang="hu-HU" sz="1800" dirty="0"/>
              <a:t> </a:t>
            </a:r>
            <a:r>
              <a:rPr lang="hu-HU" sz="1800" dirty="0" err="1"/>
              <a:t>everywhere</a:t>
            </a:r>
            <a:endParaRPr lang="hu-HU" sz="1800" dirty="0"/>
          </a:p>
          <a:p>
            <a:r>
              <a:rPr lang="hu-HU" sz="1800" dirty="0"/>
              <a:t>ECMAScript</a:t>
            </a:r>
            <a:br>
              <a:rPr lang="hu-HU" sz="1800" dirty="0"/>
            </a:br>
            <a:r>
              <a:rPr lang="hu-HU" dirty="0"/>
              <a:t>Current version is ES10</a:t>
            </a:r>
            <a:endParaRPr lang="hu-HU" sz="1800" dirty="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WHAT IS JAVASCRIPT?</a:t>
            </a:r>
          </a:p>
        </p:txBody>
      </p:sp>
      <p:pic>
        <p:nvPicPr>
          <p:cNvPr id="5" name="Picture 2" descr="https://upload.wikimedia.org/wikipedia/commons/thumb/9/99/Unofficial_JavaScript_logo_2.svg/1200px-Unofficial_JavaScript_logo_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687" y="1439862"/>
            <a:ext cx="2553305" cy="255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392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148" y="1612059"/>
            <a:ext cx="4230052" cy="4766970"/>
          </a:xfrm>
        </p:spPr>
        <p:txBody>
          <a:bodyPr>
            <a:normAutofit/>
          </a:bodyPr>
          <a:lstStyle/>
          <a:p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  <a:t>onmouseover</a:t>
            </a:r>
            <a:b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800">
                <a:solidFill>
                  <a:srgbClr val="464547"/>
                </a:solidFill>
                <a:latin typeface="+mj-lt"/>
              </a:rPr>
              <a:t>when user hovers over an element</a:t>
            </a:r>
          </a:p>
          <a:p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  <a:t>onmouseleave</a:t>
            </a:r>
            <a:b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800">
                <a:solidFill>
                  <a:srgbClr val="464547"/>
                </a:solidFill>
                <a:latin typeface="+mj-lt"/>
              </a:rPr>
              <a:t>when the pointer leaves the element</a:t>
            </a:r>
          </a:p>
          <a:p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  <a:t>onkeydown</a:t>
            </a:r>
            <a:b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800">
                <a:solidFill>
                  <a:srgbClr val="464547"/>
                </a:solidFill>
                <a:latin typeface="+mj-lt"/>
              </a:rPr>
              <a:t>when a key is pressed</a:t>
            </a:r>
          </a:p>
          <a:p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  <a:t>onchange</a:t>
            </a:r>
            <a:b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800">
                <a:solidFill>
                  <a:srgbClr val="464547"/>
                </a:solidFill>
                <a:latin typeface="+mj-lt"/>
              </a:rPr>
              <a:t>when a form input’s value changes</a:t>
            </a:r>
            <a:br>
              <a:rPr lang="hu-HU" sz="1800"/>
            </a:br>
            <a:endParaRPr lang="hu-HU" sz="1800"/>
          </a:p>
          <a:p>
            <a:endParaRPr lang="hu-HU" sz="180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DOM EVENTS</a:t>
            </a:r>
          </a:p>
        </p:txBody>
      </p:sp>
      <p:pic>
        <p:nvPicPr>
          <p:cNvPr id="3074" name="Picture 2" descr="http://townvillecomputers.com/yahoo_site_admin/assets/images/goat-table.107151029_st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0"/>
          <a:stretch/>
        </p:blipFill>
        <p:spPr bwMode="auto">
          <a:xfrm>
            <a:off x="5086693" y="932688"/>
            <a:ext cx="4057307" cy="55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COMMON EVENTS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168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148" y="1612059"/>
            <a:ext cx="4601526" cy="4766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1800" b="1">
                <a:latin typeface="+mj-lt"/>
              </a:rPr>
              <a:t>HTML:</a:t>
            </a:r>
            <a:br>
              <a:rPr lang="hu-HU" sz="1800">
                <a:latin typeface="Consolas" panose="020B0609020204030204" pitchFamily="49" charset="0"/>
              </a:rPr>
            </a:br>
            <a:r>
              <a:rPr lang="hu-HU">
                <a:latin typeface="Consolas" panose="020B0609020204030204" pitchFamily="49" charset="0"/>
              </a:rPr>
              <a:t>&lt;nav </a:t>
            </a:r>
            <a:r>
              <a:rPr lang="hu-HU">
                <a:solidFill>
                  <a:srgbClr val="2FC2D9"/>
                </a:solidFill>
                <a:latin typeface="Consolas" panose="020B0609020204030204" pitchFamily="49" charset="0"/>
              </a:rPr>
              <a:t>onclick</a:t>
            </a:r>
            <a:r>
              <a:rPr lang="hu-HU">
                <a:latin typeface="Consolas" panose="020B0609020204030204" pitchFamily="49" charset="0"/>
              </a:rPr>
              <a:t>=”</a:t>
            </a: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someJSFunction()</a:t>
            </a:r>
            <a:r>
              <a:rPr lang="hu-HU">
                <a:latin typeface="Consolas" panose="020B0609020204030204" pitchFamily="49" charset="0"/>
              </a:rPr>
              <a:t>”&gt;</a:t>
            </a:r>
            <a:br>
              <a:rPr lang="hu-HU">
                <a:latin typeface="Consolas" panose="020B0609020204030204" pitchFamily="49" charset="0"/>
              </a:rPr>
            </a:br>
            <a:r>
              <a:rPr lang="hu-HU">
                <a:latin typeface="Consolas" panose="020B0609020204030204" pitchFamily="49" charset="0"/>
              </a:rPr>
              <a:t>&lt;/nav&gt;</a:t>
            </a:r>
          </a:p>
          <a:p>
            <a:pPr marL="0" indent="0">
              <a:buNone/>
            </a:pPr>
            <a:br>
              <a:rPr lang="hu-HU" sz="1800"/>
            </a:br>
            <a:r>
              <a:rPr lang="hu-HU" sz="1800" b="1"/>
              <a:t>JS:</a:t>
            </a:r>
          </a:p>
          <a:p>
            <a:pPr marL="0" indent="0">
              <a:buNone/>
            </a:pPr>
            <a:r>
              <a:rPr lang="hu-HU">
                <a:solidFill>
                  <a:srgbClr val="2FC2D9"/>
                </a:solidFill>
                <a:latin typeface="Consolas" panose="020B0609020204030204" pitchFamily="49" charset="0"/>
              </a:rPr>
              <a:t>function </a:t>
            </a: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someJSFunction</a:t>
            </a:r>
            <a:r>
              <a:rPr lang="hu-HU">
                <a:solidFill>
                  <a:srgbClr val="2FC2D9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hu-HU">
                <a:solidFill>
                  <a:srgbClr val="2FC2D9"/>
                </a:solidFill>
                <a:latin typeface="Consolas" panose="020B0609020204030204" pitchFamily="49" charset="0"/>
              </a:rPr>
              <a:t>	console.log(’</a:t>
            </a: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Clicked nav, yo!</a:t>
            </a:r>
            <a:r>
              <a:rPr lang="hu-HU">
                <a:solidFill>
                  <a:srgbClr val="2FC2D9"/>
                </a:solidFill>
                <a:latin typeface="Consolas" panose="020B0609020204030204" pitchFamily="49" charset="0"/>
              </a:rPr>
              <a:t>’);</a:t>
            </a:r>
          </a:p>
          <a:p>
            <a:pPr marL="0" indent="0">
              <a:buNone/>
            </a:pPr>
            <a:r>
              <a:rPr lang="hu-HU">
                <a:solidFill>
                  <a:srgbClr val="2FC2D9"/>
                </a:solidFill>
                <a:latin typeface="Consolas" panose="020B0609020204030204" pitchFamily="49" charset="0"/>
              </a:rPr>
              <a:t>}</a:t>
            </a:r>
            <a:br>
              <a:rPr lang="hu-HU" sz="1800"/>
            </a:br>
            <a:endParaRPr lang="hu-HU" sz="1800"/>
          </a:p>
          <a:p>
            <a:endParaRPr lang="hu-HU" sz="180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DOM EVENTS</a:t>
            </a:r>
          </a:p>
        </p:txBody>
      </p:sp>
      <p:pic>
        <p:nvPicPr>
          <p:cNvPr id="3074" name="Picture 2" descr="http://townvillecomputers.com/yahoo_site_admin/assets/images/goat-table.107151029_st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0"/>
          <a:stretch/>
        </p:blipFill>
        <p:spPr bwMode="auto">
          <a:xfrm>
            <a:off x="5086693" y="932688"/>
            <a:ext cx="4057307" cy="55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858452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EVENT HANDLING IN THE DOM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65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147" y="1612059"/>
            <a:ext cx="4466467" cy="1740741"/>
          </a:xfrm>
        </p:spPr>
        <p:txBody>
          <a:bodyPr>
            <a:normAutofit fontScale="92500" lnSpcReduction="10000"/>
          </a:bodyPr>
          <a:lstStyle/>
          <a:p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  <a:t>this</a:t>
            </a:r>
            <a:b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</a:br>
            <a:r>
              <a:rPr lang="hu-HU" sz="1800">
                <a:solidFill>
                  <a:srgbClr val="464547"/>
                </a:solidFill>
                <a:latin typeface="+mj-lt"/>
              </a:rPr>
              <a:t>When given to a JavaScript event handler as a parameter, </a:t>
            </a:r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hu-HU" sz="1800">
                <a:solidFill>
                  <a:srgbClr val="464547"/>
                </a:solidFill>
                <a:latin typeface="+mj-lt"/>
              </a:rPr>
              <a:t> represents the HTML element that fired the event</a:t>
            </a:r>
            <a:br>
              <a:rPr lang="hu-HU" sz="1800">
                <a:solidFill>
                  <a:srgbClr val="464547"/>
                </a:solidFill>
                <a:latin typeface="+mj-lt"/>
              </a:rPr>
            </a:br>
            <a:endParaRPr lang="hu-HU" sz="1800">
              <a:solidFill>
                <a:srgbClr val="464547"/>
              </a:solidFill>
              <a:latin typeface="+mj-lt"/>
            </a:endParaRPr>
          </a:p>
          <a:p>
            <a:endParaRPr lang="hu-HU" sz="1800"/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DOM EVENTS</a:t>
            </a:r>
          </a:p>
        </p:txBody>
      </p:sp>
      <p:pic>
        <p:nvPicPr>
          <p:cNvPr id="3074" name="Picture 2" descr="http://townvillecomputers.com/yahoo_site_admin/assets/images/goat-table.107151029_st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0"/>
          <a:stretch/>
        </p:blipFill>
        <p:spPr bwMode="auto">
          <a:xfrm>
            <a:off x="5086693" y="932688"/>
            <a:ext cx="4057307" cy="55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’THIS’ OBJECT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242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DOM EVENTS</a:t>
            </a:r>
          </a:p>
        </p:txBody>
      </p:sp>
      <p:pic>
        <p:nvPicPr>
          <p:cNvPr id="3074" name="Picture 2" descr="http://townvillecomputers.com/yahoo_site_admin/assets/images/goat-table.107151029_st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10"/>
          <a:stretch/>
        </p:blipFill>
        <p:spPr bwMode="auto">
          <a:xfrm>
            <a:off x="5086693" y="932688"/>
            <a:ext cx="4057307" cy="55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’THIS’ OBJECT</a:t>
            </a:r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9846" y="1612059"/>
            <a:ext cx="4589828" cy="4766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hu-HU" sz="1800" b="1">
                <a:latin typeface="+mj-lt"/>
              </a:rPr>
              <a:t>HTML:</a:t>
            </a:r>
            <a:br>
              <a:rPr lang="hu-HU" sz="1800">
                <a:latin typeface="Consolas" panose="020B0609020204030204" pitchFamily="49" charset="0"/>
              </a:rPr>
            </a:br>
            <a:r>
              <a:rPr lang="hu-HU">
                <a:latin typeface="Consolas" panose="020B0609020204030204" pitchFamily="49" charset="0"/>
              </a:rPr>
              <a:t>&lt;nav </a:t>
            </a:r>
            <a:r>
              <a:rPr lang="hu-HU">
                <a:solidFill>
                  <a:srgbClr val="2FC2D9"/>
                </a:solidFill>
                <a:latin typeface="Consolas" panose="020B0609020204030204" pitchFamily="49" charset="0"/>
              </a:rPr>
              <a:t>id</a:t>
            </a:r>
            <a:r>
              <a:rPr lang="hu-HU">
                <a:solidFill>
                  <a:srgbClr val="464547"/>
                </a:solidFill>
                <a:latin typeface="Consolas" panose="020B0609020204030204" pitchFamily="49" charset="0"/>
              </a:rPr>
              <a:t>=”</a:t>
            </a: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someId</a:t>
            </a:r>
            <a:r>
              <a:rPr lang="hu-HU">
                <a:solidFill>
                  <a:srgbClr val="464547"/>
                </a:solidFill>
                <a:latin typeface="Consolas" panose="020B0609020204030204" pitchFamily="49" charset="0"/>
              </a:rPr>
              <a:t>”</a:t>
            </a:r>
            <a:r>
              <a:rPr lang="hu-HU">
                <a:latin typeface="Consolas" panose="020B0609020204030204" pitchFamily="49" charset="0"/>
              </a:rPr>
              <a:t>     	</a:t>
            </a:r>
            <a:r>
              <a:rPr lang="hu-HU">
                <a:solidFill>
                  <a:srgbClr val="2FC2D9"/>
                </a:solidFill>
                <a:latin typeface="Consolas" panose="020B0609020204030204" pitchFamily="49" charset="0"/>
              </a:rPr>
              <a:t>onclick</a:t>
            </a:r>
            <a:r>
              <a:rPr lang="hu-HU">
                <a:latin typeface="Consolas" panose="020B0609020204030204" pitchFamily="49" charset="0"/>
              </a:rPr>
              <a:t>=”</a:t>
            </a:r>
            <a:r>
              <a:rPr lang="hu-HU">
                <a:solidFill>
                  <a:srgbClr val="1A9CB0"/>
                </a:solidFill>
                <a:latin typeface="Consolas" panose="020B0609020204030204" pitchFamily="49" charset="0"/>
              </a:rPr>
              <a:t>someJSFunction(this)</a:t>
            </a:r>
            <a:r>
              <a:rPr lang="hu-HU">
                <a:latin typeface="Consolas" panose="020B0609020204030204" pitchFamily="49" charset="0"/>
              </a:rPr>
              <a:t>”&gt;</a:t>
            </a:r>
            <a:br>
              <a:rPr lang="hu-HU">
                <a:latin typeface="Consolas" panose="020B0609020204030204" pitchFamily="49" charset="0"/>
              </a:rPr>
            </a:br>
            <a:r>
              <a:rPr lang="hu-HU">
                <a:latin typeface="Consolas" panose="020B0609020204030204" pitchFamily="49" charset="0"/>
              </a:rPr>
              <a:t>&lt;/nav&gt;</a:t>
            </a:r>
          </a:p>
          <a:p>
            <a:pPr marL="0" indent="0">
              <a:buFont typeface="Arial"/>
              <a:buNone/>
            </a:pPr>
            <a:br>
              <a:rPr lang="hu-HU" sz="1800"/>
            </a:br>
            <a:r>
              <a:rPr lang="hu-HU" sz="1800" b="1"/>
              <a:t>JS:</a:t>
            </a:r>
          </a:p>
          <a:p>
            <a:pPr marL="0" indent="0">
              <a:buFont typeface="Arial"/>
              <a:buNone/>
            </a:pP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function </a:t>
            </a:r>
            <a:r>
              <a:rPr lang="hu-HU" sz="1400">
                <a:solidFill>
                  <a:srgbClr val="1A9CB0"/>
                </a:solidFill>
                <a:latin typeface="Consolas" panose="020B0609020204030204" pitchFamily="49" charset="0"/>
              </a:rPr>
              <a:t>someJSFunction</a:t>
            </a: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(this) {</a:t>
            </a:r>
          </a:p>
          <a:p>
            <a:pPr marL="0" indent="0">
              <a:buFont typeface="Arial"/>
              <a:buNone/>
            </a:pP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	console.log(this.getAttribute(’id’);</a:t>
            </a:r>
          </a:p>
          <a:p>
            <a:pPr marL="0" indent="0">
              <a:buFont typeface="Arial"/>
              <a:buNone/>
            </a:pPr>
            <a:r>
              <a:rPr lang="hu-HU" sz="1400">
                <a:solidFill>
                  <a:srgbClr val="2FC2D9"/>
                </a:solidFill>
                <a:latin typeface="Consolas" panose="020B0609020204030204" pitchFamily="49" charset="0"/>
              </a:rPr>
              <a:t>}</a:t>
            </a:r>
            <a:br>
              <a:rPr lang="hu-HU" sz="1800"/>
            </a:br>
            <a:r>
              <a:rPr lang="hu-HU" sz="1800"/>
              <a:t>// ’someId’</a:t>
            </a:r>
          </a:p>
          <a:p>
            <a:endParaRPr lang="hu-HU" sz="1800"/>
          </a:p>
        </p:txBody>
      </p:sp>
    </p:spTree>
    <p:extLst>
      <p:ext uri="{BB962C8B-B14F-4D97-AF65-F5344CB8AC3E}">
        <p14:creationId xmlns:p14="http://schemas.microsoft.com/office/powerpoint/2010/main" val="1693024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274" y="1197843"/>
            <a:ext cx="8319452" cy="1045172"/>
          </a:xfrm>
        </p:spPr>
        <p:txBody>
          <a:bodyPr>
            <a:normAutofit/>
          </a:bodyPr>
          <a:lstStyle/>
          <a:p>
            <a:pPr marL="0" lvl="2" indent="0">
              <a:buNone/>
            </a:pPr>
            <a:r>
              <a:rPr lang="hu-HU" sz="1800"/>
              <a:t>Go to </a:t>
            </a:r>
            <a:r>
              <a:rPr lang="en-US" sz="1800">
                <a:hlinkClick r:id="rId3"/>
              </a:rPr>
              <a:t>https://jsfiddle.net/</a:t>
            </a:r>
            <a:endParaRPr lang="hu-HU" sz="1800"/>
          </a:p>
          <a:p>
            <a:pPr marL="0" lvl="2" indent="0">
              <a:buNone/>
            </a:pPr>
            <a:endParaRPr lang="hu-HU" sz="1800"/>
          </a:p>
          <a:p>
            <a:pPr marL="0" lvl="2" indent="0">
              <a:buNone/>
            </a:pPr>
            <a:r>
              <a:rPr lang="hu-HU" sz="1800"/>
              <a:t>Create a simple web page like so -&gt;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EXERCISES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626" y="1197843"/>
            <a:ext cx="2324100" cy="305752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12273" y="2354520"/>
            <a:ext cx="6027603" cy="4766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800" b="1">
                <a:solidFill>
                  <a:srgbClr val="464547"/>
                </a:solidFill>
                <a:latin typeface="+mj-lt"/>
              </a:rPr>
              <a:t>When user hovers over a colored box:</a:t>
            </a:r>
            <a:br>
              <a:rPr lang="hu-HU" sz="1800">
                <a:solidFill>
                  <a:srgbClr val="2FC2D9"/>
                </a:solidFill>
                <a:latin typeface="+mj-lt"/>
              </a:rPr>
            </a:br>
            <a:r>
              <a:rPr lang="hu-HU" sz="1800">
                <a:solidFill>
                  <a:srgbClr val="2FC2D9"/>
                </a:solidFill>
                <a:latin typeface="+mj-lt"/>
              </a:rPr>
              <a:t>Big box should change to that color</a:t>
            </a:r>
          </a:p>
          <a:p>
            <a:r>
              <a:rPr lang="hu-HU" sz="1800" b="1">
                <a:solidFill>
                  <a:srgbClr val="464547"/>
                </a:solidFill>
                <a:latin typeface="+mj-lt"/>
              </a:rPr>
              <a:t>When user leaves a colored box:</a:t>
            </a:r>
            <a:br>
              <a:rPr lang="hu-HU" sz="1800">
                <a:solidFill>
                  <a:srgbClr val="2FC2D9"/>
                </a:solidFill>
                <a:latin typeface="+mj-lt"/>
              </a:rPr>
            </a:br>
            <a:r>
              <a:rPr lang="hu-HU" sz="1800">
                <a:solidFill>
                  <a:srgbClr val="2FC2D9"/>
                </a:solidFill>
                <a:latin typeface="+mj-lt"/>
              </a:rPr>
              <a:t>Big box should revert to its original color</a:t>
            </a:r>
          </a:p>
          <a:p>
            <a:r>
              <a:rPr lang="hu-HU" sz="1800" b="1">
                <a:solidFill>
                  <a:srgbClr val="464547"/>
                </a:solidFill>
                <a:latin typeface="+mj-lt"/>
              </a:rPr>
              <a:t>When user clicks on a colored box:</a:t>
            </a:r>
            <a:br>
              <a:rPr lang="hu-HU" sz="1800">
                <a:solidFill>
                  <a:srgbClr val="2FC2D9"/>
                </a:solidFill>
                <a:latin typeface="+mj-lt"/>
              </a:rPr>
            </a:br>
            <a:r>
              <a:rPr lang="hu-HU" sz="1800">
                <a:solidFill>
                  <a:srgbClr val="2FC2D9"/>
                </a:solidFill>
                <a:latin typeface="+mj-lt"/>
              </a:rPr>
              <a:t>Big box’s color should be set to that color (and remain so)</a:t>
            </a:r>
            <a:endParaRPr lang="hu-HU" sz="1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0658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LITERALLY EVERYWHERE</a:t>
            </a:r>
          </a:p>
        </p:txBody>
      </p:sp>
      <p:pic>
        <p:nvPicPr>
          <p:cNvPr id="4098" name="Picture 2" descr="https://upload.wikimedia.org/wikipedia/commons/thumb/c/cf/Angular_full_color_logo.svg/250px-Angular_full_color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79" y="1429406"/>
            <a:ext cx="1564070" cy="156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.iconscout.com/icon/free/png-256/nodejs-2-22603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194" y="1435864"/>
            <a:ext cx="1557612" cy="155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hackster.imgix.net/uploads/attachments/183867/ionic.png?auto=compress&amp;w=900&amp;h=675&amp;fit=min&amp;fm=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055" y="1335717"/>
            <a:ext cx="1914963" cy="143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KÃ©ptalÃ¡lat a kÃ¶vetkezÅre: âelectron javascriptâ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4110" name="Picture 14" descr="https://images.g2crowd.com/uploads/product/image/social_landscape/social_landscape_1489710851/express-j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503" y="2993476"/>
            <a:ext cx="2450991" cy="128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cdn-images-1.medium.com/max/1200/1*3SVfBkNZI2f-sspiq59xc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46" y="2993476"/>
            <a:ext cx="1853735" cy="152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shinesg.files.wordpress.com/2018/07/ns.png?w=102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589" y="3106129"/>
            <a:ext cx="1469893" cy="126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vuejs.org/images/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70" y="4749225"/>
            <a:ext cx="1204886" cy="12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s://cdn-images-1.medium.com/max/1200/1*9ce5Yft8Cqg3Vt63pVGNkw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813" y="4707004"/>
            <a:ext cx="1877444" cy="101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miro.medium.com/max/1022/0*xAADmPJN52Yy6XJV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437" y="4749225"/>
            <a:ext cx="2247124" cy="105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230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1" r="5748" b="1"/>
          <a:stretch/>
        </p:blipFill>
        <p:spPr>
          <a:xfrm>
            <a:off x="0" y="0"/>
            <a:ext cx="9144000" cy="6858000"/>
          </a:xfrm>
        </p:spPr>
      </p:pic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866629" y="3276170"/>
            <a:ext cx="2934073" cy="284693"/>
          </a:xfrm>
        </p:spPr>
        <p:txBody>
          <a:bodyPr/>
          <a:lstStyle/>
          <a:p>
            <a:r>
              <a:rPr lang="hu-HU"/>
              <a:t>JavaScript – An Introduction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2405" y="3831947"/>
            <a:ext cx="3742691" cy="647100"/>
          </a:xfrm>
        </p:spPr>
        <p:txBody>
          <a:bodyPr/>
          <a:lstStyle/>
          <a:p>
            <a:r>
              <a:rPr lang="hu-HU"/>
              <a:t>IDENTIFIERS</a:t>
            </a:r>
            <a:endParaRPr lang="en-US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870252" y="4473451"/>
            <a:ext cx="5203669" cy="647100"/>
          </a:xfrm>
        </p:spPr>
        <p:txBody>
          <a:bodyPr/>
          <a:lstStyle/>
          <a:p>
            <a:r>
              <a:rPr lang="hu-HU"/>
              <a:t>&amp; control flow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22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3" y="1560350"/>
            <a:ext cx="4343400" cy="4476003"/>
          </a:xfrm>
        </p:spPr>
        <p:txBody>
          <a:bodyPr>
            <a:normAutofit/>
          </a:bodyPr>
          <a:lstStyle/>
          <a:p>
            <a:r>
              <a:rPr lang="hu-HU" sz="1800"/>
              <a:t>The name of variables, functions and keywords</a:t>
            </a:r>
          </a:p>
          <a:p>
            <a:r>
              <a:rPr lang="hu-HU" sz="1800">
                <a:solidFill>
                  <a:srgbClr val="464547"/>
                </a:solidFill>
                <a:latin typeface="+mj-lt"/>
              </a:rPr>
              <a:t>Must start with a </a:t>
            </a:r>
            <a:r>
              <a:rPr lang="hu-HU" sz="1800" b="1">
                <a:solidFill>
                  <a:srgbClr val="1A9CB0"/>
                </a:solidFill>
                <a:latin typeface="+mj-lt"/>
              </a:rPr>
              <a:t>letter</a:t>
            </a:r>
            <a:r>
              <a:rPr lang="hu-HU" sz="1800">
                <a:solidFill>
                  <a:srgbClr val="464547"/>
                </a:solidFill>
                <a:latin typeface="+mj-lt"/>
              </a:rPr>
              <a:t>, </a:t>
            </a:r>
            <a:r>
              <a:rPr lang="hu-HU" sz="1800" b="1">
                <a:solidFill>
                  <a:srgbClr val="1A9CB0"/>
                </a:solidFill>
                <a:latin typeface="+mj-lt"/>
              </a:rPr>
              <a:t>underscore</a:t>
            </a:r>
            <a:r>
              <a:rPr lang="hu-HU" sz="1800">
                <a:solidFill>
                  <a:srgbClr val="464547"/>
                </a:solidFill>
                <a:latin typeface="+mj-lt"/>
              </a:rPr>
              <a:t> (</a:t>
            </a:r>
            <a:r>
              <a:rPr lang="hu-HU" sz="1800" b="1">
                <a:solidFill>
                  <a:srgbClr val="1A9CB0"/>
                </a:solidFill>
                <a:latin typeface="+mj-lt"/>
              </a:rPr>
              <a:t>_</a:t>
            </a:r>
            <a:r>
              <a:rPr lang="hu-HU" sz="1800">
                <a:solidFill>
                  <a:srgbClr val="464547"/>
                </a:solidFill>
                <a:latin typeface="+mj-lt"/>
              </a:rPr>
              <a:t>) or dollar sign (</a:t>
            </a:r>
            <a:r>
              <a:rPr lang="hu-HU" sz="1800" b="1">
                <a:solidFill>
                  <a:srgbClr val="1A9CB0"/>
                </a:solidFill>
                <a:latin typeface="+mj-lt"/>
              </a:rPr>
              <a:t>$</a:t>
            </a:r>
            <a:r>
              <a:rPr lang="hu-HU" sz="1800">
                <a:solidFill>
                  <a:srgbClr val="464547"/>
                </a:solidFill>
                <a:latin typeface="+mj-lt"/>
              </a:rPr>
              <a:t>)</a:t>
            </a:r>
          </a:p>
          <a:p>
            <a:r>
              <a:rPr lang="hu-HU" sz="1800">
                <a:solidFill>
                  <a:srgbClr val="464547"/>
                </a:solidFill>
                <a:latin typeface="+mj-lt"/>
              </a:rPr>
              <a:t>Can be followed by numbers, letters, underscores and dollar signs</a:t>
            </a:r>
          </a:p>
          <a:p>
            <a:r>
              <a:rPr lang="hu-HU" sz="1800">
                <a:solidFill>
                  <a:srgbClr val="464547"/>
                </a:solidFill>
                <a:latin typeface="+mj-lt"/>
              </a:rPr>
              <a:t>Are case sensitive</a:t>
            </a:r>
            <a:br>
              <a:rPr lang="hu-HU" sz="1800">
                <a:solidFill>
                  <a:srgbClr val="464547"/>
                </a:solidFill>
                <a:latin typeface="+mj-lt"/>
              </a:rPr>
            </a:br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  <a:t>awYeah </a:t>
            </a:r>
            <a:r>
              <a:rPr lang="hu-HU" sz="1800">
                <a:solidFill>
                  <a:srgbClr val="1A9CB0"/>
                </a:solidFill>
                <a:latin typeface="Consolas" panose="020B0609020204030204" pitchFamily="49" charset="0"/>
              </a:rPr>
              <a:t>!=</a:t>
            </a:r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  <a:t> awYEAH</a:t>
            </a:r>
          </a:p>
          <a:p>
            <a:r>
              <a:rPr lang="hu-HU" sz="1800">
                <a:solidFill>
                  <a:srgbClr val="464547"/>
                </a:solidFill>
                <a:latin typeface="+mj-lt"/>
              </a:rPr>
              <a:t>Convention: camelCase</a:t>
            </a:r>
            <a:br>
              <a:rPr lang="hu-HU" sz="1800">
                <a:solidFill>
                  <a:srgbClr val="464547"/>
                </a:solidFill>
                <a:latin typeface="+mj-lt"/>
              </a:rPr>
            </a:br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  <a:t>var funTime = </a:t>
            </a:r>
            <a:r>
              <a:rPr lang="hu-HU" sz="1800">
                <a:solidFill>
                  <a:srgbClr val="1A9CB0"/>
                </a:solidFill>
                <a:latin typeface="Consolas" panose="020B0609020204030204" pitchFamily="49" charset="0"/>
              </a:rPr>
              <a:t>true</a:t>
            </a:r>
            <a:r>
              <a:rPr lang="hu-HU" sz="1800">
                <a:solidFill>
                  <a:srgbClr val="2FC2D9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VARIABLES &amp; CONTROL FLOW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18148" y="12403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IDENTIFIERS</a:t>
            </a:r>
          </a:p>
        </p:txBody>
      </p:sp>
      <p:pic>
        <p:nvPicPr>
          <p:cNvPr id="6" name="Picture 2" descr="https://upload.wikimedia.org/wikipedia/commons/thumb/9/99/Unofficial_JavaScript_logo_2.svg/1200px-Unofficial_JavaScript_logo_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687" y="1439862"/>
            <a:ext cx="2553305" cy="255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889947"/>
      </p:ext>
    </p:extLst>
  </p:cSld>
  <p:clrMapOvr>
    <a:masterClrMapping/>
  </p:clrMapOvr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schemas.microsoft.com/sharepoint/v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31270</TotalTime>
  <Words>2872</Words>
  <Application>Microsoft Office PowerPoint</Application>
  <PresentationFormat>On-screen Show (4:3)</PresentationFormat>
  <Paragraphs>515</Paragraphs>
  <Slides>64</Slides>
  <Notes>50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</vt:lpstr>
      <vt:lpstr>Arial Black</vt:lpstr>
      <vt:lpstr>Arial Unicode MS</vt:lpstr>
      <vt:lpstr>Calibri</vt:lpstr>
      <vt:lpstr>Consolas</vt:lpstr>
      <vt:lpstr>Courier New</vt:lpstr>
      <vt:lpstr>Lucida Grande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David Burai</cp:lastModifiedBy>
  <cp:revision>1217</cp:revision>
  <cp:lastPrinted>2014-07-09T13:30:36Z</cp:lastPrinted>
  <dcterms:created xsi:type="dcterms:W3CDTF">2014-07-08T13:27:24Z</dcterms:created>
  <dcterms:modified xsi:type="dcterms:W3CDTF">2020-03-12T16:11:43Z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